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9" r:id="rId3"/>
    <p:sldId id="287" r:id="rId4"/>
    <p:sldId id="260" r:id="rId5"/>
    <p:sldId id="286" r:id="rId6"/>
    <p:sldId id="266" r:id="rId7"/>
    <p:sldId id="290" r:id="rId8"/>
    <p:sldId id="280" r:id="rId9"/>
    <p:sldId id="281" r:id="rId10"/>
    <p:sldId id="282" r:id="rId11"/>
    <p:sldId id="273" r:id="rId12"/>
    <p:sldId id="274" r:id="rId13"/>
    <p:sldId id="275" r:id="rId14"/>
    <p:sldId id="276" r:id="rId15"/>
    <p:sldId id="277" r:id="rId16"/>
    <p:sldId id="283" r:id="rId17"/>
    <p:sldId id="284" r:id="rId18"/>
    <p:sldId id="291" r:id="rId1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09" autoAdjust="0"/>
  </p:normalViewPr>
  <p:slideViewPr>
    <p:cSldViewPr snapToGrid="0">
      <p:cViewPr varScale="1">
        <p:scale>
          <a:sx n="107" d="100"/>
          <a:sy n="107" d="100"/>
        </p:scale>
        <p:origin x="7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893CA-2350-4A67-8A50-8892CF268208}" type="doc">
      <dgm:prSet loTypeId="urn:microsoft.com/office/officeart/2005/8/layout/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DE"/>
        </a:p>
      </dgm:t>
    </dgm:pt>
    <dgm:pt modelId="{ED02F085-BCDE-4598-80CA-D10EADB9C5B2}">
      <dgm:prSet phldrT="[Text]" phldr="0"/>
      <dgm:spPr/>
      <dgm:t>
        <a:bodyPr/>
        <a:lstStyle/>
        <a:p>
          <a:r>
            <a:rPr lang="en-IN" dirty="0"/>
            <a:t>Milestone 1</a:t>
          </a:r>
          <a:endParaRPr lang="en-DE" dirty="0"/>
        </a:p>
      </dgm:t>
    </dgm:pt>
    <dgm:pt modelId="{D3EA29D2-F55A-434F-88C4-44AA89C251F2}" type="parTrans" cxnId="{9CCBF4F3-7235-43D5-8237-590A30813900}">
      <dgm:prSet/>
      <dgm:spPr/>
      <dgm:t>
        <a:bodyPr/>
        <a:lstStyle/>
        <a:p>
          <a:endParaRPr lang="en-DE"/>
        </a:p>
      </dgm:t>
    </dgm:pt>
    <dgm:pt modelId="{120E669F-D199-4746-9932-D6A25FCD69ED}" type="sibTrans" cxnId="{9CCBF4F3-7235-43D5-8237-590A30813900}">
      <dgm:prSet/>
      <dgm:spPr/>
      <dgm:t>
        <a:bodyPr/>
        <a:lstStyle/>
        <a:p>
          <a:endParaRPr lang="en-DE"/>
        </a:p>
      </dgm:t>
    </dgm:pt>
    <dgm:pt modelId="{74344947-6169-4FA1-A44A-85DC320A5A0F}">
      <dgm:prSet phldrT="[Text]" phldr="0"/>
      <dgm:spPr/>
      <dgm:t>
        <a:bodyPr/>
        <a:lstStyle/>
        <a:p>
          <a:r>
            <a:rPr lang="en-IN" dirty="0"/>
            <a:t>Forensic Analysis</a:t>
          </a:r>
          <a:endParaRPr lang="en-DE" dirty="0"/>
        </a:p>
      </dgm:t>
    </dgm:pt>
    <dgm:pt modelId="{4DB8DF84-7CFB-4A9D-98AC-6EA57EB6B1F2}" type="parTrans" cxnId="{25611728-7E7F-470F-986E-97390DD1EBF9}">
      <dgm:prSet/>
      <dgm:spPr/>
      <dgm:t>
        <a:bodyPr/>
        <a:lstStyle/>
        <a:p>
          <a:endParaRPr lang="en-DE"/>
        </a:p>
      </dgm:t>
    </dgm:pt>
    <dgm:pt modelId="{DFE543C6-F653-4DA6-A500-66C5A075EC8B}" type="sibTrans" cxnId="{25611728-7E7F-470F-986E-97390DD1EBF9}">
      <dgm:prSet/>
      <dgm:spPr/>
      <dgm:t>
        <a:bodyPr/>
        <a:lstStyle/>
        <a:p>
          <a:endParaRPr lang="en-DE"/>
        </a:p>
      </dgm:t>
    </dgm:pt>
    <dgm:pt modelId="{8A0B3670-7E3E-4E3D-B435-EB230B689324}">
      <dgm:prSet phldrT="[Text]"/>
      <dgm:spPr/>
      <dgm:t>
        <a:bodyPr/>
        <a:lstStyle/>
        <a:p>
          <a:r>
            <a:rPr lang="en-IN" dirty="0"/>
            <a:t>Final VAPT Report</a:t>
          </a:r>
          <a:endParaRPr lang="en-DE" dirty="0"/>
        </a:p>
      </dgm:t>
    </dgm:pt>
    <dgm:pt modelId="{4D51A222-F52F-4BE4-A44D-08C726C225F0}" type="parTrans" cxnId="{2C8DAE33-B326-4EB4-A4B0-E970B807B766}">
      <dgm:prSet/>
      <dgm:spPr/>
      <dgm:t>
        <a:bodyPr/>
        <a:lstStyle/>
        <a:p>
          <a:endParaRPr lang="en-DE"/>
        </a:p>
      </dgm:t>
    </dgm:pt>
    <dgm:pt modelId="{C047A875-F262-4769-A91F-EF4AE2F159BD}" type="sibTrans" cxnId="{2C8DAE33-B326-4EB4-A4B0-E970B807B766}">
      <dgm:prSet/>
      <dgm:spPr/>
      <dgm:t>
        <a:bodyPr/>
        <a:lstStyle/>
        <a:p>
          <a:endParaRPr lang="en-DE"/>
        </a:p>
      </dgm:t>
    </dgm:pt>
    <dgm:pt modelId="{C2D1A647-16A1-4349-BBB3-D893F5CD49F1}">
      <dgm:prSet phldrT="[Text]"/>
      <dgm:spPr/>
      <dgm:t>
        <a:bodyPr/>
        <a:lstStyle/>
        <a:p>
          <a:r>
            <a:rPr lang="en-IN" dirty="0"/>
            <a:t>Milestone 5</a:t>
          </a:r>
          <a:endParaRPr lang="en-DE" dirty="0"/>
        </a:p>
      </dgm:t>
    </dgm:pt>
    <dgm:pt modelId="{96898E9E-1359-405D-A319-FA525C5BF3DB}" type="sibTrans" cxnId="{EE4806D3-A4B7-47F8-B81A-F089724F4E17}">
      <dgm:prSet/>
      <dgm:spPr/>
      <dgm:t>
        <a:bodyPr/>
        <a:lstStyle/>
        <a:p>
          <a:endParaRPr lang="en-DE"/>
        </a:p>
      </dgm:t>
    </dgm:pt>
    <dgm:pt modelId="{88FC25C3-770E-4287-9CFC-4CE1CC62ACA1}" type="parTrans" cxnId="{EE4806D3-A4B7-47F8-B81A-F089724F4E17}">
      <dgm:prSet/>
      <dgm:spPr/>
      <dgm:t>
        <a:bodyPr/>
        <a:lstStyle/>
        <a:p>
          <a:endParaRPr lang="en-DE"/>
        </a:p>
      </dgm:t>
    </dgm:pt>
    <dgm:pt modelId="{C372E662-6E96-4EF4-BCE3-29149B835612}">
      <dgm:prSet phldrT="[Text]"/>
      <dgm:spPr/>
      <dgm:t>
        <a:bodyPr/>
        <a:lstStyle/>
        <a:p>
          <a:r>
            <a:rPr lang="en-IN" dirty="0"/>
            <a:t>Milestone 4</a:t>
          </a:r>
          <a:endParaRPr lang="en-DE" dirty="0"/>
        </a:p>
      </dgm:t>
    </dgm:pt>
    <dgm:pt modelId="{9D57E0DD-9EAB-44D2-A8C1-8E6DF11BF1EA}" type="sibTrans" cxnId="{AC43530C-4BD6-4894-998B-B1A4697DC6AE}">
      <dgm:prSet/>
      <dgm:spPr/>
      <dgm:t>
        <a:bodyPr/>
        <a:lstStyle/>
        <a:p>
          <a:endParaRPr lang="en-DE"/>
        </a:p>
      </dgm:t>
    </dgm:pt>
    <dgm:pt modelId="{6D1F2D5C-1427-48B2-B993-E8E0BD32BD39}" type="parTrans" cxnId="{AC43530C-4BD6-4894-998B-B1A4697DC6AE}">
      <dgm:prSet/>
      <dgm:spPr/>
      <dgm:t>
        <a:bodyPr/>
        <a:lstStyle/>
        <a:p>
          <a:endParaRPr lang="en-DE"/>
        </a:p>
      </dgm:t>
    </dgm:pt>
    <dgm:pt modelId="{4C7AEFD6-8BCF-498D-96E6-C0BDAF8E9BBD}">
      <dgm:prSet phldrT="[Text]"/>
      <dgm:spPr/>
      <dgm:t>
        <a:bodyPr/>
        <a:lstStyle/>
        <a:p>
          <a:r>
            <a:rPr lang="en-IN" dirty="0"/>
            <a:t>Milestone 2</a:t>
          </a:r>
          <a:endParaRPr lang="en-DE" dirty="0"/>
        </a:p>
      </dgm:t>
    </dgm:pt>
    <dgm:pt modelId="{C7277BE2-B5D6-4A2C-8F1E-5E4139562896}" type="parTrans" cxnId="{49CA5EB8-2E25-481D-B7AB-6AB2DB2623DC}">
      <dgm:prSet/>
      <dgm:spPr/>
      <dgm:t>
        <a:bodyPr/>
        <a:lstStyle/>
        <a:p>
          <a:endParaRPr lang="en-DE"/>
        </a:p>
      </dgm:t>
    </dgm:pt>
    <dgm:pt modelId="{7B834400-2FFB-4F65-9FBD-439BC097855A}" type="sibTrans" cxnId="{49CA5EB8-2E25-481D-B7AB-6AB2DB2623DC}">
      <dgm:prSet/>
      <dgm:spPr/>
      <dgm:t>
        <a:bodyPr/>
        <a:lstStyle/>
        <a:p>
          <a:endParaRPr lang="en-DE"/>
        </a:p>
      </dgm:t>
    </dgm:pt>
    <dgm:pt modelId="{6821695F-EEBD-42AF-9064-D0D00F9AF979}">
      <dgm:prSet phldrT="[Text]"/>
      <dgm:spPr/>
      <dgm:t>
        <a:bodyPr/>
        <a:lstStyle/>
        <a:p>
          <a:r>
            <a:rPr lang="en-IN" dirty="0"/>
            <a:t>Milestone 3</a:t>
          </a:r>
          <a:endParaRPr lang="en-DE" dirty="0"/>
        </a:p>
      </dgm:t>
    </dgm:pt>
    <dgm:pt modelId="{668B185A-6574-454F-9732-09F78754C88A}" type="parTrans" cxnId="{F6C114CE-ACF7-498E-B4DE-12B2253C37ED}">
      <dgm:prSet/>
      <dgm:spPr/>
      <dgm:t>
        <a:bodyPr/>
        <a:lstStyle/>
        <a:p>
          <a:endParaRPr lang="en-DE"/>
        </a:p>
      </dgm:t>
    </dgm:pt>
    <dgm:pt modelId="{0CF1B725-2840-4380-8050-347147F3A53D}" type="sibTrans" cxnId="{F6C114CE-ACF7-498E-B4DE-12B2253C37ED}">
      <dgm:prSet/>
      <dgm:spPr/>
      <dgm:t>
        <a:bodyPr/>
        <a:lstStyle/>
        <a:p>
          <a:endParaRPr lang="en-DE"/>
        </a:p>
      </dgm:t>
    </dgm:pt>
    <dgm:pt modelId="{0FDFD49A-921C-46AF-8F59-12E8167F9348}">
      <dgm:prSet/>
      <dgm:spPr/>
      <dgm:t>
        <a:bodyPr/>
        <a:lstStyle/>
        <a:p>
          <a:r>
            <a:rPr lang="en-IN" dirty="0"/>
            <a:t>Network Vulnerability Assessment</a:t>
          </a:r>
          <a:endParaRPr lang="en-DE" dirty="0"/>
        </a:p>
      </dgm:t>
    </dgm:pt>
    <dgm:pt modelId="{41864239-26BE-497B-9A4C-324047169414}" type="parTrans" cxnId="{82C61555-544B-49AC-B0D6-4F51BED003CA}">
      <dgm:prSet/>
      <dgm:spPr/>
      <dgm:t>
        <a:bodyPr/>
        <a:lstStyle/>
        <a:p>
          <a:endParaRPr lang="en-DE"/>
        </a:p>
      </dgm:t>
    </dgm:pt>
    <dgm:pt modelId="{B29B93D0-EACB-4F94-A6F8-1D8FB3FF0E61}" type="sibTrans" cxnId="{82C61555-544B-49AC-B0D6-4F51BED003CA}">
      <dgm:prSet/>
      <dgm:spPr/>
      <dgm:t>
        <a:bodyPr/>
        <a:lstStyle/>
        <a:p>
          <a:endParaRPr lang="en-DE"/>
        </a:p>
      </dgm:t>
    </dgm:pt>
    <dgm:pt modelId="{4B5220E9-32E1-407F-A125-6B882A59853F}">
      <dgm:prSet/>
      <dgm:spPr/>
      <dgm:t>
        <a:bodyPr/>
        <a:lstStyle/>
        <a:p>
          <a:r>
            <a:rPr lang="en-IN"/>
            <a:t>Web Application Testing</a:t>
          </a:r>
          <a:endParaRPr lang="en-DE"/>
        </a:p>
      </dgm:t>
    </dgm:pt>
    <dgm:pt modelId="{5E17605C-5F4A-45A2-89E6-96EBD7273C28}" type="parTrans" cxnId="{9A5B10D7-4619-4313-890A-70EBA9E6F9D4}">
      <dgm:prSet/>
      <dgm:spPr/>
      <dgm:t>
        <a:bodyPr/>
        <a:lstStyle/>
        <a:p>
          <a:endParaRPr lang="en-DE"/>
        </a:p>
      </dgm:t>
    </dgm:pt>
    <dgm:pt modelId="{974EDDBC-A310-40E8-A293-6AF7D2B3F55F}" type="sibTrans" cxnId="{9A5B10D7-4619-4313-890A-70EBA9E6F9D4}">
      <dgm:prSet/>
      <dgm:spPr/>
      <dgm:t>
        <a:bodyPr/>
        <a:lstStyle/>
        <a:p>
          <a:endParaRPr lang="en-DE"/>
        </a:p>
      </dgm:t>
    </dgm:pt>
    <dgm:pt modelId="{ED1ADE83-1AF4-4948-88C6-B7C12433C42D}">
      <dgm:prSet/>
      <dgm:spPr/>
      <dgm:t>
        <a:bodyPr/>
        <a:lstStyle/>
        <a:p>
          <a:r>
            <a:rPr lang="en-IN"/>
            <a:t>Password Security Testing</a:t>
          </a:r>
          <a:endParaRPr lang="en-DE"/>
        </a:p>
      </dgm:t>
    </dgm:pt>
    <dgm:pt modelId="{8720195A-C494-4B7B-9BE9-693AAF908964}" type="parTrans" cxnId="{53202DF5-C48A-4CFD-B77A-7AFF5AB41C72}">
      <dgm:prSet/>
      <dgm:spPr/>
      <dgm:t>
        <a:bodyPr/>
        <a:lstStyle/>
        <a:p>
          <a:endParaRPr lang="en-DE"/>
        </a:p>
      </dgm:t>
    </dgm:pt>
    <dgm:pt modelId="{84CE1640-EB5A-43DC-9266-AADA259309B6}" type="sibTrans" cxnId="{53202DF5-C48A-4CFD-B77A-7AFF5AB41C72}">
      <dgm:prSet/>
      <dgm:spPr/>
      <dgm:t>
        <a:bodyPr/>
        <a:lstStyle/>
        <a:p>
          <a:endParaRPr lang="en-DE"/>
        </a:p>
      </dgm:t>
    </dgm:pt>
    <dgm:pt modelId="{E77A13E3-5671-4C93-B06D-84E0EAD80B42}" type="pres">
      <dgm:prSet presAssocID="{6A7893CA-2350-4A67-8A50-8892CF268208}" presName="linearFlow" presStyleCnt="0">
        <dgm:presLayoutVars>
          <dgm:dir/>
          <dgm:animLvl val="lvl"/>
          <dgm:resizeHandles val="exact"/>
        </dgm:presLayoutVars>
      </dgm:prSet>
      <dgm:spPr/>
    </dgm:pt>
    <dgm:pt modelId="{BBD54E62-11A9-41C0-8D93-6A2E80EBCC54}" type="pres">
      <dgm:prSet presAssocID="{ED02F085-BCDE-4598-80CA-D10EADB9C5B2}" presName="composite" presStyleCnt="0"/>
      <dgm:spPr/>
    </dgm:pt>
    <dgm:pt modelId="{DAADA5AD-8850-43C3-A565-2904A1DA03B8}" type="pres">
      <dgm:prSet presAssocID="{ED02F085-BCDE-4598-80CA-D10EADB9C5B2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02E99DE-ED17-45CF-8F08-DE491DF35FDC}" type="pres">
      <dgm:prSet presAssocID="{ED02F085-BCDE-4598-80CA-D10EADB9C5B2}" presName="parSh" presStyleLbl="node1" presStyleIdx="0" presStyleCnt="5"/>
      <dgm:spPr/>
    </dgm:pt>
    <dgm:pt modelId="{0457FC76-9FD1-4140-9270-44B57D84A767}" type="pres">
      <dgm:prSet presAssocID="{ED02F085-BCDE-4598-80CA-D10EADB9C5B2}" presName="desTx" presStyleLbl="fgAcc1" presStyleIdx="0" presStyleCnt="5">
        <dgm:presLayoutVars>
          <dgm:bulletEnabled val="1"/>
        </dgm:presLayoutVars>
      </dgm:prSet>
      <dgm:spPr/>
    </dgm:pt>
    <dgm:pt modelId="{D2768FBD-D8AD-4051-8FBA-A39E528A7282}" type="pres">
      <dgm:prSet presAssocID="{120E669F-D199-4746-9932-D6A25FCD69ED}" presName="sibTrans" presStyleLbl="sibTrans2D1" presStyleIdx="0" presStyleCnt="4"/>
      <dgm:spPr/>
    </dgm:pt>
    <dgm:pt modelId="{4B8B3624-77E3-4142-B157-88D53898723F}" type="pres">
      <dgm:prSet presAssocID="{120E669F-D199-4746-9932-D6A25FCD69ED}" presName="connTx" presStyleLbl="sibTrans2D1" presStyleIdx="0" presStyleCnt="4"/>
      <dgm:spPr/>
    </dgm:pt>
    <dgm:pt modelId="{7CD86983-309E-44F5-BE9A-4865349D9550}" type="pres">
      <dgm:prSet presAssocID="{4C7AEFD6-8BCF-498D-96E6-C0BDAF8E9BBD}" presName="composite" presStyleCnt="0"/>
      <dgm:spPr/>
    </dgm:pt>
    <dgm:pt modelId="{DC899879-CF4B-49D1-933F-D86AD5287AD6}" type="pres">
      <dgm:prSet presAssocID="{4C7AEFD6-8BCF-498D-96E6-C0BDAF8E9BBD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C0EC8FA-B547-42FB-91C2-D1B34548C533}" type="pres">
      <dgm:prSet presAssocID="{4C7AEFD6-8BCF-498D-96E6-C0BDAF8E9BBD}" presName="parSh" presStyleLbl="node1" presStyleIdx="1" presStyleCnt="5"/>
      <dgm:spPr/>
    </dgm:pt>
    <dgm:pt modelId="{162C9FBA-A645-4ABA-8EF1-DC6DC664D40E}" type="pres">
      <dgm:prSet presAssocID="{4C7AEFD6-8BCF-498D-96E6-C0BDAF8E9BBD}" presName="desTx" presStyleLbl="fgAcc1" presStyleIdx="1" presStyleCnt="5">
        <dgm:presLayoutVars>
          <dgm:bulletEnabled val="1"/>
        </dgm:presLayoutVars>
      </dgm:prSet>
      <dgm:spPr/>
    </dgm:pt>
    <dgm:pt modelId="{B40103CA-DAA7-4694-9170-2EFB36593ED1}" type="pres">
      <dgm:prSet presAssocID="{7B834400-2FFB-4F65-9FBD-439BC097855A}" presName="sibTrans" presStyleLbl="sibTrans2D1" presStyleIdx="1" presStyleCnt="4"/>
      <dgm:spPr/>
    </dgm:pt>
    <dgm:pt modelId="{C91B5D0E-11A9-4859-B634-002569BD3903}" type="pres">
      <dgm:prSet presAssocID="{7B834400-2FFB-4F65-9FBD-439BC097855A}" presName="connTx" presStyleLbl="sibTrans2D1" presStyleIdx="1" presStyleCnt="4"/>
      <dgm:spPr/>
    </dgm:pt>
    <dgm:pt modelId="{E9ED0438-7414-41C6-8477-0DCC919C8F36}" type="pres">
      <dgm:prSet presAssocID="{6821695F-EEBD-42AF-9064-D0D00F9AF979}" presName="composite" presStyleCnt="0"/>
      <dgm:spPr/>
    </dgm:pt>
    <dgm:pt modelId="{BAD6373D-4355-4D25-830A-F3B0234B461C}" type="pres">
      <dgm:prSet presAssocID="{6821695F-EEBD-42AF-9064-D0D00F9AF979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825920D-FD5D-4D62-A07A-EBDD66D658ED}" type="pres">
      <dgm:prSet presAssocID="{6821695F-EEBD-42AF-9064-D0D00F9AF979}" presName="parSh" presStyleLbl="node1" presStyleIdx="2" presStyleCnt="5"/>
      <dgm:spPr/>
    </dgm:pt>
    <dgm:pt modelId="{98F7BDC0-0A55-4D2B-8087-2A1850F342EA}" type="pres">
      <dgm:prSet presAssocID="{6821695F-EEBD-42AF-9064-D0D00F9AF979}" presName="desTx" presStyleLbl="fgAcc1" presStyleIdx="2" presStyleCnt="5">
        <dgm:presLayoutVars>
          <dgm:bulletEnabled val="1"/>
        </dgm:presLayoutVars>
      </dgm:prSet>
      <dgm:spPr/>
    </dgm:pt>
    <dgm:pt modelId="{FCA144DE-6C98-462E-84C8-094FB025BBC2}" type="pres">
      <dgm:prSet presAssocID="{0CF1B725-2840-4380-8050-347147F3A53D}" presName="sibTrans" presStyleLbl="sibTrans2D1" presStyleIdx="2" presStyleCnt="4"/>
      <dgm:spPr/>
    </dgm:pt>
    <dgm:pt modelId="{3832BD0C-348E-4ECF-9312-7FF17C28575B}" type="pres">
      <dgm:prSet presAssocID="{0CF1B725-2840-4380-8050-347147F3A53D}" presName="connTx" presStyleLbl="sibTrans2D1" presStyleIdx="2" presStyleCnt="4"/>
      <dgm:spPr/>
    </dgm:pt>
    <dgm:pt modelId="{EADCF051-E3C5-41BA-8A12-4AA9C0C2544E}" type="pres">
      <dgm:prSet presAssocID="{C372E662-6E96-4EF4-BCE3-29149B835612}" presName="composite" presStyleCnt="0"/>
      <dgm:spPr/>
    </dgm:pt>
    <dgm:pt modelId="{608AB7E2-9CFA-4B22-8D0D-84188F890AFE}" type="pres">
      <dgm:prSet presAssocID="{C372E662-6E96-4EF4-BCE3-29149B835612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33D10A9-286F-4E69-A779-C7CEE85B717F}" type="pres">
      <dgm:prSet presAssocID="{C372E662-6E96-4EF4-BCE3-29149B835612}" presName="parSh" presStyleLbl="node1" presStyleIdx="3" presStyleCnt="5"/>
      <dgm:spPr/>
    </dgm:pt>
    <dgm:pt modelId="{4D963CFD-AFA5-406E-B2A0-0BDBF169F172}" type="pres">
      <dgm:prSet presAssocID="{C372E662-6E96-4EF4-BCE3-29149B835612}" presName="desTx" presStyleLbl="fgAcc1" presStyleIdx="3" presStyleCnt="5">
        <dgm:presLayoutVars>
          <dgm:bulletEnabled val="1"/>
        </dgm:presLayoutVars>
      </dgm:prSet>
      <dgm:spPr/>
    </dgm:pt>
    <dgm:pt modelId="{92492108-22AB-4D15-853F-6F0114CCD77E}" type="pres">
      <dgm:prSet presAssocID="{9D57E0DD-9EAB-44D2-A8C1-8E6DF11BF1EA}" presName="sibTrans" presStyleLbl="sibTrans2D1" presStyleIdx="3" presStyleCnt="4"/>
      <dgm:spPr/>
    </dgm:pt>
    <dgm:pt modelId="{08593AC7-EC95-42D0-91D5-1E45F8CE1067}" type="pres">
      <dgm:prSet presAssocID="{9D57E0DD-9EAB-44D2-A8C1-8E6DF11BF1EA}" presName="connTx" presStyleLbl="sibTrans2D1" presStyleIdx="3" presStyleCnt="4"/>
      <dgm:spPr/>
    </dgm:pt>
    <dgm:pt modelId="{D36FB0A1-9BE7-4EB9-B549-60355D3A9D19}" type="pres">
      <dgm:prSet presAssocID="{C2D1A647-16A1-4349-BBB3-D893F5CD49F1}" presName="composite" presStyleCnt="0"/>
      <dgm:spPr/>
    </dgm:pt>
    <dgm:pt modelId="{8051950A-37F7-41E3-9640-13FFE3CC5324}" type="pres">
      <dgm:prSet presAssocID="{C2D1A647-16A1-4349-BBB3-D893F5CD49F1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23419F7-27D4-4BC1-B64D-97792A172E2D}" type="pres">
      <dgm:prSet presAssocID="{C2D1A647-16A1-4349-BBB3-D893F5CD49F1}" presName="parSh" presStyleLbl="node1" presStyleIdx="4" presStyleCnt="5"/>
      <dgm:spPr/>
    </dgm:pt>
    <dgm:pt modelId="{C3CCABC1-EC27-4FC8-BCFB-46E276340404}" type="pres">
      <dgm:prSet presAssocID="{C2D1A647-16A1-4349-BBB3-D893F5CD49F1}" presName="desTx" presStyleLbl="fgAcc1" presStyleIdx="4" presStyleCnt="5">
        <dgm:presLayoutVars>
          <dgm:bulletEnabled val="1"/>
        </dgm:presLayoutVars>
      </dgm:prSet>
      <dgm:spPr/>
    </dgm:pt>
  </dgm:ptLst>
  <dgm:cxnLst>
    <dgm:cxn modelId="{AC43530C-4BD6-4894-998B-B1A4697DC6AE}" srcId="{6A7893CA-2350-4A67-8A50-8892CF268208}" destId="{C372E662-6E96-4EF4-BCE3-29149B835612}" srcOrd="3" destOrd="0" parTransId="{6D1F2D5C-1427-48B2-B993-E8E0BD32BD39}" sibTransId="{9D57E0DD-9EAB-44D2-A8C1-8E6DF11BF1EA}"/>
    <dgm:cxn modelId="{DFC77310-BD00-4512-849E-9CAA3DCB5CBC}" type="presOf" srcId="{7B834400-2FFB-4F65-9FBD-439BC097855A}" destId="{C91B5D0E-11A9-4859-B634-002569BD3903}" srcOrd="1" destOrd="0" presId="urn:microsoft.com/office/officeart/2005/8/layout/process3"/>
    <dgm:cxn modelId="{E6005D14-52D5-48AD-92DB-4689EBC61D0C}" type="presOf" srcId="{0CF1B725-2840-4380-8050-347147F3A53D}" destId="{FCA144DE-6C98-462E-84C8-094FB025BBC2}" srcOrd="0" destOrd="0" presId="urn:microsoft.com/office/officeart/2005/8/layout/process3"/>
    <dgm:cxn modelId="{F2CE3515-2DF4-4320-A0B9-A6BF0EA75C4B}" type="presOf" srcId="{ED02F085-BCDE-4598-80CA-D10EADB9C5B2}" destId="{DAADA5AD-8850-43C3-A565-2904A1DA03B8}" srcOrd="0" destOrd="0" presId="urn:microsoft.com/office/officeart/2005/8/layout/process3"/>
    <dgm:cxn modelId="{968B5019-3BE3-40D4-859B-345DB75FB1FB}" type="presOf" srcId="{120E669F-D199-4746-9932-D6A25FCD69ED}" destId="{D2768FBD-D8AD-4051-8FBA-A39E528A7282}" srcOrd="0" destOrd="0" presId="urn:microsoft.com/office/officeart/2005/8/layout/process3"/>
    <dgm:cxn modelId="{4DF66022-841C-4CD2-A4E0-E32AC942F4CC}" type="presOf" srcId="{8A0B3670-7E3E-4E3D-B435-EB230B689324}" destId="{C3CCABC1-EC27-4FC8-BCFB-46E276340404}" srcOrd="0" destOrd="0" presId="urn:microsoft.com/office/officeart/2005/8/layout/process3"/>
    <dgm:cxn modelId="{8E7B0F25-5C3E-4E3F-AB7E-EC67665B81D5}" type="presOf" srcId="{7B834400-2FFB-4F65-9FBD-439BC097855A}" destId="{B40103CA-DAA7-4694-9170-2EFB36593ED1}" srcOrd="0" destOrd="0" presId="urn:microsoft.com/office/officeart/2005/8/layout/process3"/>
    <dgm:cxn modelId="{25611728-7E7F-470F-986E-97390DD1EBF9}" srcId="{C372E662-6E96-4EF4-BCE3-29149B835612}" destId="{74344947-6169-4FA1-A44A-85DC320A5A0F}" srcOrd="0" destOrd="0" parTransId="{4DB8DF84-7CFB-4A9D-98AC-6EA57EB6B1F2}" sibTransId="{DFE543C6-F653-4DA6-A500-66C5A075EC8B}"/>
    <dgm:cxn modelId="{B4F1592F-8E5E-41E7-89B1-F78A9780A785}" type="presOf" srcId="{C372E662-6E96-4EF4-BCE3-29149B835612}" destId="{608AB7E2-9CFA-4B22-8D0D-84188F890AFE}" srcOrd="0" destOrd="0" presId="urn:microsoft.com/office/officeart/2005/8/layout/process3"/>
    <dgm:cxn modelId="{2C8DAE33-B326-4EB4-A4B0-E970B807B766}" srcId="{C2D1A647-16A1-4349-BBB3-D893F5CD49F1}" destId="{8A0B3670-7E3E-4E3D-B435-EB230B689324}" srcOrd="0" destOrd="0" parTransId="{4D51A222-F52F-4BE4-A44D-08C726C225F0}" sibTransId="{C047A875-F262-4769-A91F-EF4AE2F159BD}"/>
    <dgm:cxn modelId="{5969F435-6BE3-4514-9BC9-CCA2B525D75E}" type="presOf" srcId="{74344947-6169-4FA1-A44A-85DC320A5A0F}" destId="{4D963CFD-AFA5-406E-B2A0-0BDBF169F172}" srcOrd="0" destOrd="0" presId="urn:microsoft.com/office/officeart/2005/8/layout/process3"/>
    <dgm:cxn modelId="{C94F3463-D42F-447B-9C86-410602A1D3B6}" type="presOf" srcId="{C2D1A647-16A1-4349-BBB3-D893F5CD49F1}" destId="{123419F7-27D4-4BC1-B64D-97792A172E2D}" srcOrd="1" destOrd="0" presId="urn:microsoft.com/office/officeart/2005/8/layout/process3"/>
    <dgm:cxn modelId="{C4AC884C-22E5-4D0A-AB07-1B06D5A3E3AE}" type="presOf" srcId="{4C7AEFD6-8BCF-498D-96E6-C0BDAF8E9BBD}" destId="{0C0EC8FA-B547-42FB-91C2-D1B34548C533}" srcOrd="1" destOrd="0" presId="urn:microsoft.com/office/officeart/2005/8/layout/process3"/>
    <dgm:cxn modelId="{82C61555-544B-49AC-B0D6-4F51BED003CA}" srcId="{ED02F085-BCDE-4598-80CA-D10EADB9C5B2}" destId="{0FDFD49A-921C-46AF-8F59-12E8167F9348}" srcOrd="0" destOrd="0" parTransId="{41864239-26BE-497B-9A4C-324047169414}" sibTransId="{B29B93D0-EACB-4F94-A6F8-1D8FB3FF0E61}"/>
    <dgm:cxn modelId="{A8EF1C86-D3CE-4D7C-9FD7-68AF53986D0C}" type="presOf" srcId="{120E669F-D199-4746-9932-D6A25FCD69ED}" destId="{4B8B3624-77E3-4142-B157-88D53898723F}" srcOrd="1" destOrd="0" presId="urn:microsoft.com/office/officeart/2005/8/layout/process3"/>
    <dgm:cxn modelId="{CFC9E888-C10C-4563-BF61-E8222974EB1B}" type="presOf" srcId="{6821695F-EEBD-42AF-9064-D0D00F9AF979}" destId="{1825920D-FD5D-4D62-A07A-EBDD66D658ED}" srcOrd="1" destOrd="0" presId="urn:microsoft.com/office/officeart/2005/8/layout/process3"/>
    <dgm:cxn modelId="{9E3AA6A3-136F-48F3-9E7E-8733FA1BF342}" type="presOf" srcId="{9D57E0DD-9EAB-44D2-A8C1-8E6DF11BF1EA}" destId="{08593AC7-EC95-42D0-91D5-1E45F8CE1067}" srcOrd="1" destOrd="0" presId="urn:microsoft.com/office/officeart/2005/8/layout/process3"/>
    <dgm:cxn modelId="{28C4F7B4-0149-4406-A09D-CA76CABE33FA}" type="presOf" srcId="{ED1ADE83-1AF4-4948-88C6-B7C12433C42D}" destId="{98F7BDC0-0A55-4D2B-8087-2A1850F342EA}" srcOrd="0" destOrd="0" presId="urn:microsoft.com/office/officeart/2005/8/layout/process3"/>
    <dgm:cxn modelId="{AA5EB7B7-383E-462C-AFBC-793179C16086}" type="presOf" srcId="{6821695F-EEBD-42AF-9064-D0D00F9AF979}" destId="{BAD6373D-4355-4D25-830A-F3B0234B461C}" srcOrd="0" destOrd="0" presId="urn:microsoft.com/office/officeart/2005/8/layout/process3"/>
    <dgm:cxn modelId="{49CA5EB8-2E25-481D-B7AB-6AB2DB2623DC}" srcId="{6A7893CA-2350-4A67-8A50-8892CF268208}" destId="{4C7AEFD6-8BCF-498D-96E6-C0BDAF8E9BBD}" srcOrd="1" destOrd="0" parTransId="{C7277BE2-B5D6-4A2C-8F1E-5E4139562896}" sibTransId="{7B834400-2FFB-4F65-9FBD-439BC097855A}"/>
    <dgm:cxn modelId="{5A1682C5-034C-41A8-8D83-DBE15C73D884}" type="presOf" srcId="{0CF1B725-2840-4380-8050-347147F3A53D}" destId="{3832BD0C-348E-4ECF-9312-7FF17C28575B}" srcOrd="1" destOrd="0" presId="urn:microsoft.com/office/officeart/2005/8/layout/process3"/>
    <dgm:cxn modelId="{3706F5CC-F2B9-4117-8102-B1A590826DC3}" type="presOf" srcId="{C372E662-6E96-4EF4-BCE3-29149B835612}" destId="{C33D10A9-286F-4E69-A779-C7CEE85B717F}" srcOrd="1" destOrd="0" presId="urn:microsoft.com/office/officeart/2005/8/layout/process3"/>
    <dgm:cxn modelId="{856456CD-CEE2-466D-A75A-87AD4B000FAB}" type="presOf" srcId="{0FDFD49A-921C-46AF-8F59-12E8167F9348}" destId="{0457FC76-9FD1-4140-9270-44B57D84A767}" srcOrd="0" destOrd="0" presId="urn:microsoft.com/office/officeart/2005/8/layout/process3"/>
    <dgm:cxn modelId="{F6C114CE-ACF7-498E-B4DE-12B2253C37ED}" srcId="{6A7893CA-2350-4A67-8A50-8892CF268208}" destId="{6821695F-EEBD-42AF-9064-D0D00F9AF979}" srcOrd="2" destOrd="0" parTransId="{668B185A-6574-454F-9732-09F78754C88A}" sibTransId="{0CF1B725-2840-4380-8050-347147F3A53D}"/>
    <dgm:cxn modelId="{EE4806D3-A4B7-47F8-B81A-F089724F4E17}" srcId="{6A7893CA-2350-4A67-8A50-8892CF268208}" destId="{C2D1A647-16A1-4349-BBB3-D893F5CD49F1}" srcOrd="4" destOrd="0" parTransId="{88FC25C3-770E-4287-9CFC-4CE1CC62ACA1}" sibTransId="{96898E9E-1359-405D-A319-FA525C5BF3DB}"/>
    <dgm:cxn modelId="{3CF624D4-38E7-4890-9350-2953C60A2E83}" type="presOf" srcId="{C2D1A647-16A1-4349-BBB3-D893F5CD49F1}" destId="{8051950A-37F7-41E3-9640-13FFE3CC5324}" srcOrd="0" destOrd="0" presId="urn:microsoft.com/office/officeart/2005/8/layout/process3"/>
    <dgm:cxn modelId="{9A5B10D7-4619-4313-890A-70EBA9E6F9D4}" srcId="{4C7AEFD6-8BCF-498D-96E6-C0BDAF8E9BBD}" destId="{4B5220E9-32E1-407F-A125-6B882A59853F}" srcOrd="0" destOrd="0" parTransId="{5E17605C-5F4A-45A2-89E6-96EBD7273C28}" sibTransId="{974EDDBC-A310-40E8-A293-6AF7D2B3F55F}"/>
    <dgm:cxn modelId="{8AFACADE-4E45-4B37-B98A-2E1371CDCB1C}" type="presOf" srcId="{9D57E0DD-9EAB-44D2-A8C1-8E6DF11BF1EA}" destId="{92492108-22AB-4D15-853F-6F0114CCD77E}" srcOrd="0" destOrd="0" presId="urn:microsoft.com/office/officeart/2005/8/layout/process3"/>
    <dgm:cxn modelId="{A08B37EC-D341-45DF-83A6-C1A2DA0E111D}" type="presOf" srcId="{4B5220E9-32E1-407F-A125-6B882A59853F}" destId="{162C9FBA-A645-4ABA-8EF1-DC6DC664D40E}" srcOrd="0" destOrd="0" presId="urn:microsoft.com/office/officeart/2005/8/layout/process3"/>
    <dgm:cxn modelId="{FB6EEDF3-D105-4DE1-9202-1BCA79C6EDA8}" type="presOf" srcId="{ED02F085-BCDE-4598-80CA-D10EADB9C5B2}" destId="{402E99DE-ED17-45CF-8F08-DE491DF35FDC}" srcOrd="1" destOrd="0" presId="urn:microsoft.com/office/officeart/2005/8/layout/process3"/>
    <dgm:cxn modelId="{9CCBF4F3-7235-43D5-8237-590A30813900}" srcId="{6A7893CA-2350-4A67-8A50-8892CF268208}" destId="{ED02F085-BCDE-4598-80CA-D10EADB9C5B2}" srcOrd="0" destOrd="0" parTransId="{D3EA29D2-F55A-434F-88C4-44AA89C251F2}" sibTransId="{120E669F-D199-4746-9932-D6A25FCD69ED}"/>
    <dgm:cxn modelId="{53202DF5-C48A-4CFD-B77A-7AFF5AB41C72}" srcId="{6821695F-EEBD-42AF-9064-D0D00F9AF979}" destId="{ED1ADE83-1AF4-4948-88C6-B7C12433C42D}" srcOrd="0" destOrd="0" parTransId="{8720195A-C494-4B7B-9BE9-693AAF908964}" sibTransId="{84CE1640-EB5A-43DC-9266-AADA259309B6}"/>
    <dgm:cxn modelId="{93EC56F5-EBAD-43D6-BBEC-755C71B850E4}" type="presOf" srcId="{4C7AEFD6-8BCF-498D-96E6-C0BDAF8E9BBD}" destId="{DC899879-CF4B-49D1-933F-D86AD5287AD6}" srcOrd="0" destOrd="0" presId="urn:microsoft.com/office/officeart/2005/8/layout/process3"/>
    <dgm:cxn modelId="{B66BC4F9-A2B0-456A-8D38-23B300392DEF}" type="presOf" srcId="{6A7893CA-2350-4A67-8A50-8892CF268208}" destId="{E77A13E3-5671-4C93-B06D-84E0EAD80B42}" srcOrd="0" destOrd="0" presId="urn:microsoft.com/office/officeart/2005/8/layout/process3"/>
    <dgm:cxn modelId="{89E0B3EF-DF26-42F0-80A7-A2765B6BF8F7}" type="presParOf" srcId="{E77A13E3-5671-4C93-B06D-84E0EAD80B42}" destId="{BBD54E62-11A9-41C0-8D93-6A2E80EBCC54}" srcOrd="0" destOrd="0" presId="urn:microsoft.com/office/officeart/2005/8/layout/process3"/>
    <dgm:cxn modelId="{AB7AD7C1-CA4A-4A4C-BE04-1B18106D165C}" type="presParOf" srcId="{BBD54E62-11A9-41C0-8D93-6A2E80EBCC54}" destId="{DAADA5AD-8850-43C3-A565-2904A1DA03B8}" srcOrd="0" destOrd="0" presId="urn:microsoft.com/office/officeart/2005/8/layout/process3"/>
    <dgm:cxn modelId="{33789403-1572-499C-9B8D-F32F53C609D6}" type="presParOf" srcId="{BBD54E62-11A9-41C0-8D93-6A2E80EBCC54}" destId="{402E99DE-ED17-45CF-8F08-DE491DF35FDC}" srcOrd="1" destOrd="0" presId="urn:microsoft.com/office/officeart/2005/8/layout/process3"/>
    <dgm:cxn modelId="{81975789-98A3-4243-B404-3B66EA162014}" type="presParOf" srcId="{BBD54E62-11A9-41C0-8D93-6A2E80EBCC54}" destId="{0457FC76-9FD1-4140-9270-44B57D84A767}" srcOrd="2" destOrd="0" presId="urn:microsoft.com/office/officeart/2005/8/layout/process3"/>
    <dgm:cxn modelId="{C6168518-69A8-45A5-B91D-92A277087C4C}" type="presParOf" srcId="{E77A13E3-5671-4C93-B06D-84E0EAD80B42}" destId="{D2768FBD-D8AD-4051-8FBA-A39E528A7282}" srcOrd="1" destOrd="0" presId="urn:microsoft.com/office/officeart/2005/8/layout/process3"/>
    <dgm:cxn modelId="{458B0B9C-4BE7-4995-AD24-D3FFF7C6F82A}" type="presParOf" srcId="{D2768FBD-D8AD-4051-8FBA-A39E528A7282}" destId="{4B8B3624-77E3-4142-B157-88D53898723F}" srcOrd="0" destOrd="0" presId="urn:microsoft.com/office/officeart/2005/8/layout/process3"/>
    <dgm:cxn modelId="{840854D9-78B9-4089-B444-51CEA4D52A99}" type="presParOf" srcId="{E77A13E3-5671-4C93-B06D-84E0EAD80B42}" destId="{7CD86983-309E-44F5-BE9A-4865349D9550}" srcOrd="2" destOrd="0" presId="urn:microsoft.com/office/officeart/2005/8/layout/process3"/>
    <dgm:cxn modelId="{15177E49-097B-4AE2-B4A8-E8238D134601}" type="presParOf" srcId="{7CD86983-309E-44F5-BE9A-4865349D9550}" destId="{DC899879-CF4B-49D1-933F-D86AD5287AD6}" srcOrd="0" destOrd="0" presId="urn:microsoft.com/office/officeart/2005/8/layout/process3"/>
    <dgm:cxn modelId="{16F731C0-0583-4F75-AC18-1BFCCBD5427B}" type="presParOf" srcId="{7CD86983-309E-44F5-BE9A-4865349D9550}" destId="{0C0EC8FA-B547-42FB-91C2-D1B34548C533}" srcOrd="1" destOrd="0" presId="urn:microsoft.com/office/officeart/2005/8/layout/process3"/>
    <dgm:cxn modelId="{70EF888A-5E63-4938-AD4B-BF45A1A96DF3}" type="presParOf" srcId="{7CD86983-309E-44F5-BE9A-4865349D9550}" destId="{162C9FBA-A645-4ABA-8EF1-DC6DC664D40E}" srcOrd="2" destOrd="0" presId="urn:microsoft.com/office/officeart/2005/8/layout/process3"/>
    <dgm:cxn modelId="{4323775F-CBB4-44CB-B5E3-30C8CFD43BFF}" type="presParOf" srcId="{E77A13E3-5671-4C93-B06D-84E0EAD80B42}" destId="{B40103CA-DAA7-4694-9170-2EFB36593ED1}" srcOrd="3" destOrd="0" presId="urn:microsoft.com/office/officeart/2005/8/layout/process3"/>
    <dgm:cxn modelId="{856DF3B1-C93A-4501-9F0B-ADE4BAFC27C2}" type="presParOf" srcId="{B40103CA-DAA7-4694-9170-2EFB36593ED1}" destId="{C91B5D0E-11A9-4859-B634-002569BD3903}" srcOrd="0" destOrd="0" presId="urn:microsoft.com/office/officeart/2005/8/layout/process3"/>
    <dgm:cxn modelId="{EE785989-00A0-4BE9-9F26-281A9BEC0D82}" type="presParOf" srcId="{E77A13E3-5671-4C93-B06D-84E0EAD80B42}" destId="{E9ED0438-7414-41C6-8477-0DCC919C8F36}" srcOrd="4" destOrd="0" presId="urn:microsoft.com/office/officeart/2005/8/layout/process3"/>
    <dgm:cxn modelId="{2FEB32AD-BC2C-41B5-BE25-07614C35E944}" type="presParOf" srcId="{E9ED0438-7414-41C6-8477-0DCC919C8F36}" destId="{BAD6373D-4355-4D25-830A-F3B0234B461C}" srcOrd="0" destOrd="0" presId="urn:microsoft.com/office/officeart/2005/8/layout/process3"/>
    <dgm:cxn modelId="{F0D7F1D4-07F9-4A24-AFD6-FD82005FB07A}" type="presParOf" srcId="{E9ED0438-7414-41C6-8477-0DCC919C8F36}" destId="{1825920D-FD5D-4D62-A07A-EBDD66D658ED}" srcOrd="1" destOrd="0" presId="urn:microsoft.com/office/officeart/2005/8/layout/process3"/>
    <dgm:cxn modelId="{944C1DC7-AAE1-4830-825D-1F833118DBA8}" type="presParOf" srcId="{E9ED0438-7414-41C6-8477-0DCC919C8F36}" destId="{98F7BDC0-0A55-4D2B-8087-2A1850F342EA}" srcOrd="2" destOrd="0" presId="urn:microsoft.com/office/officeart/2005/8/layout/process3"/>
    <dgm:cxn modelId="{C0EE126C-DE51-458A-9065-628C5F6D1466}" type="presParOf" srcId="{E77A13E3-5671-4C93-B06D-84E0EAD80B42}" destId="{FCA144DE-6C98-462E-84C8-094FB025BBC2}" srcOrd="5" destOrd="0" presId="urn:microsoft.com/office/officeart/2005/8/layout/process3"/>
    <dgm:cxn modelId="{170B2CCE-81F9-49E4-976E-8DB207137B24}" type="presParOf" srcId="{FCA144DE-6C98-462E-84C8-094FB025BBC2}" destId="{3832BD0C-348E-4ECF-9312-7FF17C28575B}" srcOrd="0" destOrd="0" presId="urn:microsoft.com/office/officeart/2005/8/layout/process3"/>
    <dgm:cxn modelId="{47067F3E-E7FB-41E5-AD7F-4E75C0DCD06A}" type="presParOf" srcId="{E77A13E3-5671-4C93-B06D-84E0EAD80B42}" destId="{EADCF051-E3C5-41BA-8A12-4AA9C0C2544E}" srcOrd="6" destOrd="0" presId="urn:microsoft.com/office/officeart/2005/8/layout/process3"/>
    <dgm:cxn modelId="{2BF36221-1323-4126-A27C-2E56DA0A341C}" type="presParOf" srcId="{EADCF051-E3C5-41BA-8A12-4AA9C0C2544E}" destId="{608AB7E2-9CFA-4B22-8D0D-84188F890AFE}" srcOrd="0" destOrd="0" presId="urn:microsoft.com/office/officeart/2005/8/layout/process3"/>
    <dgm:cxn modelId="{95A398C6-E4F4-4CF3-93B7-57CFCFD7AA16}" type="presParOf" srcId="{EADCF051-E3C5-41BA-8A12-4AA9C0C2544E}" destId="{C33D10A9-286F-4E69-A779-C7CEE85B717F}" srcOrd="1" destOrd="0" presId="urn:microsoft.com/office/officeart/2005/8/layout/process3"/>
    <dgm:cxn modelId="{EFD59205-2799-4722-9083-0D488A84CF64}" type="presParOf" srcId="{EADCF051-E3C5-41BA-8A12-4AA9C0C2544E}" destId="{4D963CFD-AFA5-406E-B2A0-0BDBF169F172}" srcOrd="2" destOrd="0" presId="urn:microsoft.com/office/officeart/2005/8/layout/process3"/>
    <dgm:cxn modelId="{D58D07CA-7BF4-45A6-B455-A4D7F3FB64EA}" type="presParOf" srcId="{E77A13E3-5671-4C93-B06D-84E0EAD80B42}" destId="{92492108-22AB-4D15-853F-6F0114CCD77E}" srcOrd="7" destOrd="0" presId="urn:microsoft.com/office/officeart/2005/8/layout/process3"/>
    <dgm:cxn modelId="{D6C89387-7C2F-4749-AD5C-4A154F2394C2}" type="presParOf" srcId="{92492108-22AB-4D15-853F-6F0114CCD77E}" destId="{08593AC7-EC95-42D0-91D5-1E45F8CE1067}" srcOrd="0" destOrd="0" presId="urn:microsoft.com/office/officeart/2005/8/layout/process3"/>
    <dgm:cxn modelId="{BED9A048-AF2E-4AB4-A713-4796BB23F482}" type="presParOf" srcId="{E77A13E3-5671-4C93-B06D-84E0EAD80B42}" destId="{D36FB0A1-9BE7-4EB9-B549-60355D3A9D19}" srcOrd="8" destOrd="0" presId="urn:microsoft.com/office/officeart/2005/8/layout/process3"/>
    <dgm:cxn modelId="{64AA26BF-BDB0-4B53-A1C7-841A1C73080E}" type="presParOf" srcId="{D36FB0A1-9BE7-4EB9-B549-60355D3A9D19}" destId="{8051950A-37F7-41E3-9640-13FFE3CC5324}" srcOrd="0" destOrd="0" presId="urn:microsoft.com/office/officeart/2005/8/layout/process3"/>
    <dgm:cxn modelId="{08626C4F-5F43-48AE-8DE9-F196DD109499}" type="presParOf" srcId="{D36FB0A1-9BE7-4EB9-B549-60355D3A9D19}" destId="{123419F7-27D4-4BC1-B64D-97792A172E2D}" srcOrd="1" destOrd="0" presId="urn:microsoft.com/office/officeart/2005/8/layout/process3"/>
    <dgm:cxn modelId="{764F6DCA-9604-4007-90C1-D9CAFD3F26A1}" type="presParOf" srcId="{D36FB0A1-9BE7-4EB9-B549-60355D3A9D19}" destId="{C3CCABC1-EC27-4FC8-BCFB-46E27634040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E99DE-ED17-45CF-8F08-DE491DF35FDC}">
      <dsp:nvSpPr>
        <dsp:cNvPr id="0" name=""/>
        <dsp:cNvSpPr/>
      </dsp:nvSpPr>
      <dsp:spPr>
        <a:xfrm>
          <a:off x="6100" y="1545669"/>
          <a:ext cx="1376526" cy="604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Milestone 1</a:t>
          </a:r>
          <a:endParaRPr lang="en-DE" sz="1400" kern="1200" dirty="0"/>
        </a:p>
      </dsp:txBody>
      <dsp:txXfrm>
        <a:off x="6100" y="1545669"/>
        <a:ext cx="1376526" cy="403200"/>
      </dsp:txXfrm>
    </dsp:sp>
    <dsp:sp modelId="{0457FC76-9FD1-4140-9270-44B57D84A767}">
      <dsp:nvSpPr>
        <dsp:cNvPr id="0" name=""/>
        <dsp:cNvSpPr/>
      </dsp:nvSpPr>
      <dsp:spPr>
        <a:xfrm>
          <a:off x="288040" y="1948869"/>
          <a:ext cx="1376526" cy="85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Network Vulnerability Assessment</a:t>
          </a:r>
          <a:endParaRPr lang="en-DE" sz="1400" kern="1200" dirty="0"/>
        </a:p>
      </dsp:txBody>
      <dsp:txXfrm>
        <a:off x="313135" y="1973964"/>
        <a:ext cx="1326336" cy="806610"/>
      </dsp:txXfrm>
    </dsp:sp>
    <dsp:sp modelId="{D2768FBD-D8AD-4051-8FBA-A39E528A7282}">
      <dsp:nvSpPr>
        <dsp:cNvPr id="0" name=""/>
        <dsp:cNvSpPr/>
      </dsp:nvSpPr>
      <dsp:spPr>
        <a:xfrm>
          <a:off x="1591304" y="1575911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100" kern="1200"/>
        </a:p>
      </dsp:txBody>
      <dsp:txXfrm>
        <a:off x="1591304" y="1644454"/>
        <a:ext cx="339580" cy="205629"/>
      </dsp:txXfrm>
    </dsp:sp>
    <dsp:sp modelId="{0C0EC8FA-B547-42FB-91C2-D1B34548C533}">
      <dsp:nvSpPr>
        <dsp:cNvPr id="0" name=""/>
        <dsp:cNvSpPr/>
      </dsp:nvSpPr>
      <dsp:spPr>
        <a:xfrm>
          <a:off x="2217333" y="1545669"/>
          <a:ext cx="1376526" cy="604800"/>
        </a:xfrm>
        <a:prstGeom prst="roundRect">
          <a:avLst>
            <a:gd name="adj" fmla="val 10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Milestone 2</a:t>
          </a:r>
          <a:endParaRPr lang="en-DE" sz="1400" kern="1200" dirty="0"/>
        </a:p>
      </dsp:txBody>
      <dsp:txXfrm>
        <a:off x="2217333" y="1545669"/>
        <a:ext cx="1376526" cy="403200"/>
      </dsp:txXfrm>
    </dsp:sp>
    <dsp:sp modelId="{162C9FBA-A645-4ABA-8EF1-DC6DC664D40E}">
      <dsp:nvSpPr>
        <dsp:cNvPr id="0" name=""/>
        <dsp:cNvSpPr/>
      </dsp:nvSpPr>
      <dsp:spPr>
        <a:xfrm>
          <a:off x="2499273" y="1948869"/>
          <a:ext cx="1376526" cy="85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Web Application Testing</a:t>
          </a:r>
          <a:endParaRPr lang="en-DE" sz="1400" kern="1200"/>
        </a:p>
      </dsp:txBody>
      <dsp:txXfrm>
        <a:off x="2524368" y="1973964"/>
        <a:ext cx="1326336" cy="806610"/>
      </dsp:txXfrm>
    </dsp:sp>
    <dsp:sp modelId="{B40103CA-DAA7-4694-9170-2EFB36593ED1}">
      <dsp:nvSpPr>
        <dsp:cNvPr id="0" name=""/>
        <dsp:cNvSpPr/>
      </dsp:nvSpPr>
      <dsp:spPr>
        <a:xfrm>
          <a:off x="3802537" y="1575911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100" kern="1200"/>
        </a:p>
      </dsp:txBody>
      <dsp:txXfrm>
        <a:off x="3802537" y="1644454"/>
        <a:ext cx="339580" cy="205629"/>
      </dsp:txXfrm>
    </dsp:sp>
    <dsp:sp modelId="{1825920D-FD5D-4D62-A07A-EBDD66D658ED}">
      <dsp:nvSpPr>
        <dsp:cNvPr id="0" name=""/>
        <dsp:cNvSpPr/>
      </dsp:nvSpPr>
      <dsp:spPr>
        <a:xfrm>
          <a:off x="4428566" y="1545669"/>
          <a:ext cx="1376526" cy="604800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Milestone 3</a:t>
          </a:r>
          <a:endParaRPr lang="en-DE" sz="1400" kern="1200" dirty="0"/>
        </a:p>
      </dsp:txBody>
      <dsp:txXfrm>
        <a:off x="4428566" y="1545669"/>
        <a:ext cx="1376526" cy="403200"/>
      </dsp:txXfrm>
    </dsp:sp>
    <dsp:sp modelId="{98F7BDC0-0A55-4D2B-8087-2A1850F342EA}">
      <dsp:nvSpPr>
        <dsp:cNvPr id="0" name=""/>
        <dsp:cNvSpPr/>
      </dsp:nvSpPr>
      <dsp:spPr>
        <a:xfrm>
          <a:off x="4710506" y="1948869"/>
          <a:ext cx="1376526" cy="85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Password Security Testing</a:t>
          </a:r>
          <a:endParaRPr lang="en-DE" sz="1400" kern="1200"/>
        </a:p>
      </dsp:txBody>
      <dsp:txXfrm>
        <a:off x="4735601" y="1973964"/>
        <a:ext cx="1326336" cy="806610"/>
      </dsp:txXfrm>
    </dsp:sp>
    <dsp:sp modelId="{FCA144DE-6C98-462E-84C8-094FB025BBC2}">
      <dsp:nvSpPr>
        <dsp:cNvPr id="0" name=""/>
        <dsp:cNvSpPr/>
      </dsp:nvSpPr>
      <dsp:spPr>
        <a:xfrm>
          <a:off x="6013770" y="1575911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100" kern="1200"/>
        </a:p>
      </dsp:txBody>
      <dsp:txXfrm>
        <a:off x="6013770" y="1644454"/>
        <a:ext cx="339580" cy="205629"/>
      </dsp:txXfrm>
    </dsp:sp>
    <dsp:sp modelId="{C33D10A9-286F-4E69-A779-C7CEE85B717F}">
      <dsp:nvSpPr>
        <dsp:cNvPr id="0" name=""/>
        <dsp:cNvSpPr/>
      </dsp:nvSpPr>
      <dsp:spPr>
        <a:xfrm>
          <a:off x="6639799" y="1545669"/>
          <a:ext cx="1376526" cy="604800"/>
        </a:xfrm>
        <a:prstGeom prst="roundRect">
          <a:avLst>
            <a:gd name="adj" fmla="val 1000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Milestone 4</a:t>
          </a:r>
          <a:endParaRPr lang="en-DE" sz="1400" kern="1200" dirty="0"/>
        </a:p>
      </dsp:txBody>
      <dsp:txXfrm>
        <a:off x="6639799" y="1545669"/>
        <a:ext cx="1376526" cy="403200"/>
      </dsp:txXfrm>
    </dsp:sp>
    <dsp:sp modelId="{4D963CFD-AFA5-406E-B2A0-0BDBF169F172}">
      <dsp:nvSpPr>
        <dsp:cNvPr id="0" name=""/>
        <dsp:cNvSpPr/>
      </dsp:nvSpPr>
      <dsp:spPr>
        <a:xfrm>
          <a:off x="6921739" y="1948869"/>
          <a:ext cx="1376526" cy="85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Forensic Analysis</a:t>
          </a:r>
          <a:endParaRPr lang="en-DE" sz="1400" kern="1200" dirty="0"/>
        </a:p>
      </dsp:txBody>
      <dsp:txXfrm>
        <a:off x="6946834" y="1973964"/>
        <a:ext cx="1326336" cy="806610"/>
      </dsp:txXfrm>
    </dsp:sp>
    <dsp:sp modelId="{92492108-22AB-4D15-853F-6F0114CCD77E}">
      <dsp:nvSpPr>
        <dsp:cNvPr id="0" name=""/>
        <dsp:cNvSpPr/>
      </dsp:nvSpPr>
      <dsp:spPr>
        <a:xfrm>
          <a:off x="8225003" y="1575911"/>
          <a:ext cx="442394" cy="342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100" kern="1200"/>
        </a:p>
      </dsp:txBody>
      <dsp:txXfrm>
        <a:off x="8225003" y="1644454"/>
        <a:ext cx="339580" cy="205629"/>
      </dsp:txXfrm>
    </dsp:sp>
    <dsp:sp modelId="{123419F7-27D4-4BC1-B64D-97792A172E2D}">
      <dsp:nvSpPr>
        <dsp:cNvPr id="0" name=""/>
        <dsp:cNvSpPr/>
      </dsp:nvSpPr>
      <dsp:spPr>
        <a:xfrm>
          <a:off x="8851032" y="1545669"/>
          <a:ext cx="1376526" cy="604800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Milestone 5</a:t>
          </a:r>
          <a:endParaRPr lang="en-DE" sz="1400" kern="1200" dirty="0"/>
        </a:p>
      </dsp:txBody>
      <dsp:txXfrm>
        <a:off x="8851032" y="1545669"/>
        <a:ext cx="1376526" cy="403200"/>
      </dsp:txXfrm>
    </dsp:sp>
    <dsp:sp modelId="{C3CCABC1-EC27-4FC8-BCFB-46E276340404}">
      <dsp:nvSpPr>
        <dsp:cNvPr id="0" name=""/>
        <dsp:cNvSpPr/>
      </dsp:nvSpPr>
      <dsp:spPr>
        <a:xfrm>
          <a:off x="9132972" y="1948869"/>
          <a:ext cx="1376526" cy="85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Final VAPT Report</a:t>
          </a:r>
          <a:endParaRPr lang="en-DE" sz="1400" kern="1200" dirty="0"/>
        </a:p>
      </dsp:txBody>
      <dsp:txXfrm>
        <a:off x="9158067" y="1973964"/>
        <a:ext cx="1326336" cy="806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8E0B4-E4BC-49C6-9673-EE18FF4E8210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0E21E-CCAF-4140-ACAA-99874D689EC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679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afternoon, my name is Ruchi Giradkar, and I will be presenting my Capstone Project. This project focuses on vulnerability assessment, penetration testing, and forensic analysis to highlight real-world cybersecurity challenges and solutions.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693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forth milestone, our goal was to collect and </a:t>
            </a:r>
            <a:r>
              <a:rPr lang="en-GB" dirty="0" err="1"/>
              <a:t>analyze</a:t>
            </a:r>
            <a:r>
              <a:rPr lang="en-GB" dirty="0"/>
              <a:t> digital evidence.</a:t>
            </a:r>
          </a:p>
          <a:p>
            <a:endParaRPr lang="en-GB" dirty="0"/>
          </a:p>
          <a:p>
            <a:r>
              <a:rPr lang="en-GB" dirty="0"/>
              <a:t>We started by verifying the </a:t>
            </a:r>
            <a:r>
              <a:rPr lang="en-GB" b="1" dirty="0"/>
              <a:t>forensic image integrity</a:t>
            </a:r>
            <a:r>
              <a:rPr lang="en-GB" dirty="0"/>
              <a:t> using MD5 hash values to make sure the data wasn’t altered. Then, we imported the image into </a:t>
            </a:r>
            <a:r>
              <a:rPr lang="en-GB" b="1" dirty="0"/>
              <a:t>Autopsy</a:t>
            </a:r>
            <a:r>
              <a:rPr lang="en-GB" dirty="0"/>
              <a:t>, where we searched for hidden files.</a:t>
            </a:r>
          </a:p>
          <a:p>
            <a:endParaRPr lang="en-GB" dirty="0"/>
          </a:p>
          <a:p>
            <a:r>
              <a:rPr lang="en-GB" dirty="0"/>
              <a:t>During the analysis, we recovered several hidden JPG files and also found suspicious or </a:t>
            </a:r>
            <a:r>
              <a:rPr lang="en-GB" dirty="0" err="1"/>
              <a:t>mislabeled</a:t>
            </a:r>
            <a:r>
              <a:rPr lang="en-GB" dirty="0"/>
              <a:t> files, such as </a:t>
            </a:r>
            <a:r>
              <a:rPr lang="en-GB" i="1" dirty="0"/>
              <a:t>file3.jpg</a:t>
            </a:r>
            <a:r>
              <a:rPr lang="en-GB" dirty="0"/>
              <a:t> and </a:t>
            </a:r>
            <a:r>
              <a:rPr lang="en-GB" i="1" dirty="0"/>
              <a:t>file4.jpg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The outcome was clear: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chain of custody was preserved</a:t>
            </a:r>
            <a:r>
              <a:rPr lang="en-GB" dirty="0"/>
              <a:t> since the hash was verified.</a:t>
            </a:r>
          </a:p>
          <a:p>
            <a:endParaRPr lang="en-GB" dirty="0"/>
          </a:p>
          <a:p>
            <a:r>
              <a:rPr lang="en-GB" dirty="0"/>
              <a:t>We recovered </a:t>
            </a:r>
            <a:r>
              <a:rPr lang="en-GB" b="1" dirty="0"/>
              <a:t>five hidden images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And we found signs of </a:t>
            </a:r>
            <a:r>
              <a:rPr lang="en-GB" b="1" dirty="0"/>
              <a:t>obfuscation and possible steganography attempts</a:t>
            </a:r>
            <a:r>
              <a:rPr lang="en-GB" dirty="0"/>
              <a:t>, which attackers often use to hide data.</a:t>
            </a:r>
          </a:p>
          <a:p>
            <a:endParaRPr lang="en-GB" dirty="0"/>
          </a:p>
          <a:p>
            <a:r>
              <a:rPr lang="en-GB" dirty="0"/>
              <a:t>This step helped demonstrate how forensic tools can uncover hidden evidence while maintaining proper investigation standards.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5754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discussing about the Project Outcome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/>
              <a:t>At the end of the project, we delivered three key outputs: a detailed VAPT report, a forensic analysis report with recovered evidence, and this final presentation deck.</a:t>
            </a:r>
          </a:p>
          <a:p>
            <a:endParaRPr lang="en-GB" dirty="0"/>
          </a:p>
          <a:p>
            <a:r>
              <a:rPr lang="en-GB" dirty="0"/>
              <a:t>In total, we identified </a:t>
            </a:r>
            <a:r>
              <a:rPr lang="en-GB" b="1" dirty="0"/>
              <a:t>58 vulnerabilities</a:t>
            </a:r>
            <a:r>
              <a:rPr lang="en-GB" dirty="0"/>
              <a:t>, including </a:t>
            </a:r>
            <a:r>
              <a:rPr lang="en-GB" b="1" dirty="0"/>
              <a:t>16 high-severity issues</a:t>
            </a:r>
            <a:r>
              <a:rPr lang="en-GB" dirty="0"/>
              <a:t>. Critical risks included weak passwords and outdated systems.</a:t>
            </a:r>
          </a:p>
          <a:p>
            <a:endParaRPr lang="en-GB" dirty="0"/>
          </a:p>
          <a:p>
            <a:r>
              <a:rPr lang="en-GB" dirty="0"/>
              <a:t>We also demonstrated how web application flaws could lead to </a:t>
            </a:r>
            <a:r>
              <a:rPr lang="en-GB" b="1" dirty="0"/>
              <a:t>data theft and remote control and</a:t>
            </a:r>
            <a:r>
              <a:rPr lang="en-GB" dirty="0"/>
              <a:t> recovered forensic artifacts while maintaining the chain of custody.</a:t>
            </a:r>
          </a:p>
          <a:p>
            <a:endParaRPr lang="en-GB" dirty="0"/>
          </a:p>
          <a:p>
            <a:r>
              <a:rPr lang="en-GB" dirty="0"/>
              <a:t>Overall, the project highlighted serious risks and provided clear evidence for remediation.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5471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Outcome of Milestone 1 is: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/>
              <a:t>In the network assessment, we found an outdated Windows OS running with multiple SMB vulnerabilities, including MS17-010, and exposed services like RPC.</a:t>
            </a:r>
          </a:p>
          <a:p>
            <a:endParaRPr lang="en-GB" dirty="0"/>
          </a:p>
          <a:p>
            <a:r>
              <a:rPr lang="en-GB" dirty="0"/>
              <a:t>This meant the systems were highly exposed to </a:t>
            </a:r>
            <a:r>
              <a:rPr lang="en-GB" b="1" dirty="0"/>
              <a:t>remote code execution</a:t>
            </a:r>
            <a:r>
              <a:rPr lang="en-GB" dirty="0"/>
              <a:t> and lateral movement, with legacy software adding long-term risks.</a:t>
            </a:r>
          </a:p>
          <a:p>
            <a:endParaRPr lang="en-GB" dirty="0"/>
          </a:p>
          <a:p>
            <a:r>
              <a:rPr lang="en-GB" dirty="0"/>
              <a:t>Our recommendation was to patch or migrate unsupported systems, disable SMBv1 with stronger SMB controls, and restrict unnecessary services.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841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Outcome of Milestone 2 is: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/>
              <a:t>In the web application assessment, we found serious issues including SQL injection, cross-site scripting, file upload exploits, and even a reverse shell — giving persistent attacker access.</a:t>
            </a:r>
          </a:p>
          <a:p>
            <a:endParaRPr lang="en-GB" dirty="0"/>
          </a:p>
          <a:p>
            <a:r>
              <a:rPr lang="en-GB" dirty="0"/>
              <a:t>This means the application is </a:t>
            </a:r>
            <a:r>
              <a:rPr lang="en-GB" b="1" dirty="0"/>
              <a:t>highly vulnerable to OWASP Top 10 attacks</a:t>
            </a:r>
            <a:r>
              <a:rPr lang="en-GB" dirty="0"/>
              <a:t>, putting sensitive data and system control at risk.</a:t>
            </a:r>
          </a:p>
          <a:p>
            <a:endParaRPr lang="en-GB" dirty="0"/>
          </a:p>
          <a:p>
            <a:r>
              <a:rPr lang="en-GB" dirty="0"/>
              <a:t>To fix this, we recommend stronger input validation, restricting file uploads, applying content security policies, and deploying a web application firewall.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0742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Outcome of Milestone 3 is: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/>
              <a:t>In the password security phase, we successfully ran the </a:t>
            </a:r>
            <a:r>
              <a:rPr lang="en-GB" dirty="0" err="1"/>
              <a:t>EternalBlue</a:t>
            </a:r>
            <a:r>
              <a:rPr lang="en-GB" dirty="0"/>
              <a:t> exploit and cracked weak credentials for both the Administrator and student accounts, all using </a:t>
            </a:r>
            <a:r>
              <a:rPr lang="en-GB" i="1" dirty="0"/>
              <a:t>P@ssw0rd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This showed that critical accounts could be compromised, leading to privilege escalation, and brute-force attacks were effective due to weak password policies.</a:t>
            </a:r>
          </a:p>
          <a:p>
            <a:endParaRPr lang="en-GB" dirty="0"/>
          </a:p>
          <a:p>
            <a:r>
              <a:rPr lang="en-GB" dirty="0"/>
              <a:t>To fix this, we recommend enforcing stronger password rules, enabling MFA and account lockouts, disabling default accounts, and adding centralized monitoring.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2876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Outcome of Milestone 4 is: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/>
              <a:t>In the forensic phase, we verified the image integrity with MD5, recovered five hidden images, and detected obfuscation attempts like file </a:t>
            </a:r>
            <a:r>
              <a:rPr lang="en-GB" dirty="0" err="1"/>
              <a:t>mislabeling</a:t>
            </a:r>
            <a:r>
              <a:rPr lang="en-GB" dirty="0"/>
              <a:t> and steganography hints.</a:t>
            </a:r>
          </a:p>
          <a:p>
            <a:endParaRPr lang="en-GB" dirty="0"/>
          </a:p>
          <a:p>
            <a:r>
              <a:rPr lang="en-GB" dirty="0"/>
              <a:t>This confirmed attackers were trying to conceal evidence, but we maintained proper chain of custody.</a:t>
            </a:r>
          </a:p>
          <a:p>
            <a:endParaRPr lang="en-GB" dirty="0"/>
          </a:p>
          <a:p>
            <a:r>
              <a:rPr lang="en-GB" dirty="0"/>
              <a:t>Our recommendations include standardizing forensic procedures, training staff on tools like Autopsy, and keeping incident response playbooks ready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5429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discussing about the Opportunities for Improvement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/>
              <a:t>Looking back, there are a few areas I could improve.</a:t>
            </a:r>
          </a:p>
          <a:p>
            <a:endParaRPr lang="en-GB" dirty="0"/>
          </a:p>
          <a:p>
            <a:r>
              <a:rPr lang="en-GB" dirty="0"/>
              <a:t>First, going deeper in forensics beyond just hidden files, and adding more collaboration through red vs blue simulations. I had also like to keep learning and try newer tools like AI-driven anomaly detection.</a:t>
            </a:r>
          </a:p>
          <a:p>
            <a:endParaRPr lang="en-GB" dirty="0"/>
          </a:p>
          <a:p>
            <a:r>
              <a:rPr lang="en-GB" dirty="0"/>
              <a:t>If I had to do it again, I would start drafting reports in parallel with testing, integrate SIEM for real-time monitoring, and use stronger cracking tools like </a:t>
            </a:r>
            <a:r>
              <a:rPr lang="en-GB" dirty="0" err="1"/>
              <a:t>Hashcat</a:t>
            </a:r>
            <a:r>
              <a:rPr lang="en-GB" dirty="0"/>
              <a:t> for password analysis.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3930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conclude, this project shows the importance of end-to-end vulnerability management — finding, testing, and validating issues with proper forensics.</a:t>
            </a:r>
          </a:p>
          <a:p>
            <a:endParaRPr lang="en-GB" dirty="0"/>
          </a:p>
          <a:p>
            <a:r>
              <a:rPr lang="en-GB" dirty="0"/>
              <a:t>It also reinforces the need for strong security practices like patching, secure coding, and robust passwords.</a:t>
            </a:r>
          </a:p>
          <a:p>
            <a:endParaRPr lang="en-GB" dirty="0"/>
          </a:p>
          <a:p>
            <a:r>
              <a:rPr lang="en-GB" dirty="0"/>
              <a:t>And finally, forensic readiness is key, so organizations can preserve evidence and respond effectively to incidents.</a:t>
            </a:r>
          </a:p>
          <a:p>
            <a:endParaRPr lang="en-GB" i="1" dirty="0"/>
          </a:p>
          <a:p>
            <a:r>
              <a:rPr lang="en-GB" i="0" dirty="0"/>
              <a:t>Thank you. I look forward to your questions and feedback.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8229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agenda for my presentation. I will start by explaining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statement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the project addresses. Then I will walk you through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used,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achieved, and highlight some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opportunities for improvement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Finally, I will wrap up with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conclusion.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diving into the project details, let me briefly introduce my background and professional experience, which provided the foundation for this work.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189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was working as a Cybersecurity Specialist with over three years of experience in risk assessment, vulnerability analysis, and security architecture.</a:t>
            </a:r>
          </a:p>
          <a:p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Continental Automotive, I worked with ISO/SAE 21434 and TARA methodology to secure automotive systems. I hold a Masters Degree in Mechatronic and Cyber-Physical Systems from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Deggendorf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Institute of Technology, where my thesis at Bosch focused on a digital twin–based intrusion detection system.</a:t>
            </a:r>
          </a:p>
          <a:p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Earlier, I gained a strong software development foundation with NTT DATA and Fujitsu in India.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also certified in CompTIA Security+ and Embedded Systems Security.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goal is to apply my cybersecurity skills across industries to make enterprise and industrial systems more secure and resilient.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7375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starting with the Project Problem Statement</a:t>
            </a:r>
          </a:p>
          <a:p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TechShield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facing client-reported security incidents, exposing weaknesses in their network, web apps, and password security.</a:t>
            </a:r>
          </a:p>
          <a:p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needed more than a basic check — a full Vulnerability Assessment and Penetration Test, along with forensic analysis to understand attacker methods and collect evidence.</a:t>
            </a:r>
          </a:p>
          <a:p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requirements were clear: run vulnerability scans with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Nmap and Greenbone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test web apps and passwords with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 forensic analysis using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Autopsy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finally deliver a complete VAPT report with findings.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025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is the Approach 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testing was done in three phases.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1, Reconnaissance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gathered information using tools like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Netdiscover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Nmap.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2, Target Assessment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scanned for vulnerabilities and did enumeration with OpenVAS, SMB, and DVWA.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3, Execution of Vulnerabilities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validated those issues through SQL injection, XSS, password testing with Hydra, and forensic validation using Autopsy.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step-by-step approach helped us move from gathering data to confirming real risks.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964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created the Milestone Roadmap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keep the project structured, we broke it down into five milestones.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started with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Milestone 1: Network Vulnerability Assessment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we scanned and identified weaknesses in the network.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Milestone 2: Web Application Testing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focused on checking for vulnerabilities like SQL injection and XSS in the applications.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to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Milestone 3: Password Security Testing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tested the strength of authentication and password mechanisms.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Milestone 4: Forensic Analysis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used forensic tools to trace attacker activities and collect evidence.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Milestone 5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compiled everything into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 VAPT report and presentation of the findings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roadmap helped us progress in a systematic way — step by step from scanning to final reporting.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4129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69FE-8769-A8CB-4ABC-EE997A7EF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A85BF7-4112-4146-C71A-ACF31D583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301EE-E1CF-01DA-7BE5-F3DD658C5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first milestone, our focus was on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vulnerability assessment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tools like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Netdiscover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identify live hosts in the network, and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Nmap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enumerate operating systems and running services. After that, we scanned for vulnerabilities using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Greenbone.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assessment, we found some critical issues. One of the hosts was running an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outdated operating system, Windows 7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no longer supported. We also identified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SMB vulnerabilities, including MS17-010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the same family exploited by WannaCry.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weaknesses indicated a serious risk of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code execution and privilege escalation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phase gave us a clear view of the network’s weak points and where attackers could get in.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C3C13-4529-8452-055F-1D4ABFC06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876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second milestone, we focused on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application testing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the DVWA platform.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tested for common vulnerabilities: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injection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were able to extract the database schema and even user credentials.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 cross-site scripting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stole session cookies, which could let an attacker hijack a user’s session.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upload exploit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uploaded a PHP web shell and executed commands on the server.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used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 shell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gave us Meterpreter access and persistent control.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outcome clearly showed how serious these risks can be. We proved the potential for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theft, session hijacking, and remote command execution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also demonstrated how attackers could maintain persistence in the system.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phase highlighted the critical need for stronger web application defences.</a:t>
            </a:r>
            <a:endParaRPr lang="en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3241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third milestone, we focused on </a:t>
            </a:r>
            <a:r>
              <a:rPr lang="en-GB" b="1" dirty="0"/>
              <a:t>password security testing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used </a:t>
            </a:r>
            <a:r>
              <a:rPr lang="en-GB" b="1" dirty="0"/>
              <a:t>Metasploit with the </a:t>
            </a:r>
            <a:r>
              <a:rPr lang="en-GB" b="1" dirty="0" err="1"/>
              <a:t>EternalBlue</a:t>
            </a:r>
            <a:r>
              <a:rPr lang="en-GB" b="1" dirty="0"/>
              <a:t> exploit</a:t>
            </a:r>
            <a:r>
              <a:rPr lang="en-GB" dirty="0"/>
              <a:t> to take advantage of an SMB vulnerability </a:t>
            </a:r>
          </a:p>
          <a:p>
            <a:endParaRPr lang="en-GB" dirty="0"/>
          </a:p>
          <a:p>
            <a:r>
              <a:rPr lang="en-GB" dirty="0"/>
              <a:t>and then enumerated the available user accounts. </a:t>
            </a:r>
          </a:p>
          <a:p>
            <a:endParaRPr lang="en-GB" dirty="0"/>
          </a:p>
          <a:p>
            <a:r>
              <a:rPr lang="en-GB" dirty="0"/>
              <a:t>After that, we created a custom wordlist and used </a:t>
            </a:r>
            <a:r>
              <a:rPr lang="en-GB" b="1" dirty="0"/>
              <a:t>Hydra</a:t>
            </a:r>
            <a:r>
              <a:rPr lang="en-GB" dirty="0"/>
              <a:t> to attempt password cracking.</a:t>
            </a:r>
          </a:p>
          <a:p>
            <a:endParaRPr lang="en-GB" dirty="0"/>
          </a:p>
          <a:p>
            <a:r>
              <a:rPr lang="en-GB" dirty="0"/>
              <a:t>The results were quite concerning — both the </a:t>
            </a:r>
            <a:r>
              <a:rPr lang="en-GB" b="1" dirty="0"/>
              <a:t>Administrator</a:t>
            </a:r>
            <a:r>
              <a:rPr lang="en-GB" dirty="0"/>
              <a:t> and </a:t>
            </a:r>
            <a:r>
              <a:rPr lang="en-GB" b="1" dirty="0"/>
              <a:t>student</a:t>
            </a:r>
            <a:r>
              <a:rPr lang="en-GB" dirty="0"/>
              <a:t> accounts had the same weak password, </a:t>
            </a:r>
            <a:r>
              <a:rPr lang="en-GB" i="1" dirty="0"/>
              <a:t>P@ssw0rd</a:t>
            </a:r>
            <a:r>
              <a:rPr lang="en-GB" dirty="0"/>
              <a:t>, which we were able to crack. This gave us the ability to escalate privileges and eventually gain </a:t>
            </a:r>
            <a:r>
              <a:rPr lang="en-GB" b="1" dirty="0"/>
              <a:t>full system access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This clearly showed how weak credentials can open the door to complete compromise of a system.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0E21E-CCAF-4140-ACAA-99874D689EC3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876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8B61-0477-3F65-3F88-B8F2E6781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24434-25B0-4538-D875-62E1EE4C7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CA1C3-ECA4-C75D-D5FB-5CCBD2A6A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5FBFB-D863-27B4-366C-7B5D07B22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02719-2EE3-3BFB-FB60-58FE4317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7663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18AC-A170-D321-179F-7E0F2390C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98CF4-0328-9EAE-28DF-2C1157092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62B57-0E46-61E8-D826-D99D7ED8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A94D2-77A8-941C-9931-3A48761EE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8B9E-5358-2A42-A4DC-787F2032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878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77ED2-4DC4-0FC4-798C-5519BCB4A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E9E62-C87B-5417-3873-DEBE1D105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6ED6-110B-0DBF-7048-A71BD163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6240D-D857-A533-BA3F-3902D09F0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A4E8-DCD0-E480-CF98-09EFEDB4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049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0970-D9FE-6D72-4DC5-0259BDCC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B5C3E-326C-DFBA-8A90-4C972C908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BF2A9-94A9-17C0-0B04-63444407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2EFF9-5081-7D0D-B3CC-24B03323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48C6C-FCBD-1062-0722-1D4A68B9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630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0F6E-72CE-561F-6F3B-63F223D8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57177-315C-3A2E-717C-D1034FAE6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DE145-E3F5-172F-6D99-3F53DFF4B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9597B-13F5-EFAD-2EAD-1519E8E7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D3A96-AC16-9FFF-8AF8-A0377C07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981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C21-DB6D-606D-D46E-4D406CF6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CD939-42DA-0814-7491-80353759C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50B32-C5CC-EBA8-372B-4A73A8E6B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32549-BA17-F767-5ECE-D6A6146F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D69EE-B8B9-6150-6569-D434390B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2F940-F2E6-BEC4-D84E-A5C773D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23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53CE-FA32-BE3D-4ACD-E9CB0C9A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ADC1F-A126-BB0F-8287-1684FF729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EE9EA-8F99-0217-6CD1-15C970797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04A86-DF06-2A43-C19E-1450DC0DB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A9154-AF7E-5C07-6744-20897FC9B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4EF2DC-08EC-428D-5CA0-2795B7A2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E148E-2AB9-D383-4A11-72F1F21E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2686F6-F8BF-DEC1-4DF3-F80567E6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5475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3DB6-29A4-AD0C-823E-6A931324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11B61-4974-3B0F-B222-AA0F2F6E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A620B-C026-54A0-66AC-F8DBCC8A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84337-A304-43BD-B322-CE1D4540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45591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FDEE6-0AF4-7D9B-6E83-C21543AFD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31E22-AC04-22D7-7648-4CBCB1CD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1475A-A5C2-9CDF-0B94-9D1CDA4A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491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73FA-DC50-9AC9-4EAA-BF677431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0E12-99BF-ED8D-E800-05D65B691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C2FAF-9385-2DF6-17B1-C6F9437EA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F2179-B368-63E4-82C0-56B690C0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19DA5-6FA1-8F6A-27F8-990A8084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FAE76-1021-20B4-8ECF-22DDBFC9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337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D41D-BDED-97FB-E52B-EB532854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15246-54B2-8E82-766C-8B6787D0B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3E1A5-2CB5-D000-D74B-0D220AEB6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12456-FEB4-979D-EC66-8E0CD657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F7BD8-8CB2-AE5A-D04D-71DC1378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472B2-A0C1-9861-86FD-6AFB4A00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471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E3C74-6E84-7C3C-BB01-7FE3CABB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28A0F-1583-3D2E-3A31-3EE132D0F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E286A-C5C7-43D8-55CC-1EBAE7645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2DCBC-9153-4EBA-B408-FF6F79C14251}" type="datetimeFigureOut">
              <a:rPr lang="en-DE" smtClean="0"/>
              <a:t>16/09/2025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61B7B-4174-FD7B-4FDA-056A0D720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AB760-D8A1-B2D5-6F4C-3327CD507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CF0420-DFD3-4331-A519-610DFA5BA4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138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219C-BB8B-070E-0816-AF823AAC0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Capstone Project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A94B8-587D-7AC8-F012-4503027AD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- Ruchi Giradkar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1688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804B-B9A5-0527-E1EF-2F7BF578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 – Milestone 4: Forensic Evidence Collection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C93A4-88CF-C1EA-8093-C8917D748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5811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dirty="0"/>
              <a:t>Tools:</a:t>
            </a:r>
          </a:p>
          <a:p>
            <a:r>
              <a:rPr lang="en-IN" dirty="0"/>
              <a:t>Autopsy, md5sum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Tasks:</a:t>
            </a:r>
          </a:p>
          <a:p>
            <a:r>
              <a:rPr lang="en-IN" dirty="0"/>
              <a:t>Verified forensic image integrity (MD5 hash)</a:t>
            </a:r>
          </a:p>
          <a:p>
            <a:r>
              <a:rPr lang="en-IN" dirty="0"/>
              <a:t>Imported image into Autopsy</a:t>
            </a:r>
          </a:p>
          <a:p>
            <a:r>
              <a:rPr lang="en-IN" dirty="0"/>
              <a:t>Searched and recovered hidden JPG files</a:t>
            </a:r>
          </a:p>
          <a:p>
            <a:r>
              <a:rPr lang="en-IN" dirty="0"/>
              <a:t>Documented suspicious/</a:t>
            </a:r>
            <a:r>
              <a:rPr lang="en-IN" dirty="0" err="1"/>
              <a:t>mislabeled</a:t>
            </a:r>
            <a:r>
              <a:rPr lang="en-IN" dirty="0"/>
              <a:t> files (file3.jpg, file4.jpg)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Outcome:</a:t>
            </a:r>
          </a:p>
          <a:p>
            <a:r>
              <a:rPr lang="en-IN" dirty="0"/>
              <a:t>Chain of custody preserved (hash verified)</a:t>
            </a:r>
          </a:p>
          <a:p>
            <a:r>
              <a:rPr lang="en-IN" dirty="0"/>
              <a:t>5 hidden images recovered</a:t>
            </a:r>
          </a:p>
          <a:p>
            <a:r>
              <a:rPr lang="en-IN" dirty="0"/>
              <a:t>Evidence of obfuscation/steganography attempts</a:t>
            </a:r>
          </a:p>
          <a:p>
            <a:endParaRPr lang="en-IN" dirty="0"/>
          </a:p>
          <a:p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C3D2B-15CA-9CEE-5E9C-F47786618DB4}"/>
              </a:ext>
            </a:extLst>
          </p:cNvPr>
          <p:cNvSpPr txBox="1"/>
          <p:nvPr/>
        </p:nvSpPr>
        <p:spPr>
          <a:xfrm>
            <a:off x="5169936" y="5830093"/>
            <a:ext cx="6097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md5sum hash output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793743-BC0D-FF0D-2A4D-B900BEDBD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24" y="1594702"/>
            <a:ext cx="6492599" cy="4235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088404-FC02-620C-95DB-0E6792C35E03}"/>
              </a:ext>
            </a:extLst>
          </p:cNvPr>
          <p:cNvSpPr txBox="1"/>
          <p:nvPr/>
        </p:nvSpPr>
        <p:spPr>
          <a:xfrm>
            <a:off x="5169936" y="5859270"/>
            <a:ext cx="6097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Autopsy case setup screen</a:t>
            </a: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930DD1-A7DF-D9FC-4C92-06E08D38B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14" y="1594703"/>
            <a:ext cx="6492599" cy="42353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D206AB-0C25-529F-CE8E-A33E0A873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72" y="2596320"/>
            <a:ext cx="7029881" cy="2146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F783A5-225A-C84C-7559-D4DE81F5E0B2}"/>
              </a:ext>
            </a:extLst>
          </p:cNvPr>
          <p:cNvSpPr txBox="1"/>
          <p:nvPr/>
        </p:nvSpPr>
        <p:spPr>
          <a:xfrm>
            <a:off x="4937798" y="4777636"/>
            <a:ext cx="68872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Search results showing hidden files (file1.jpg, file6.jpg, file7.jpg, imapicture2, file8.zip)</a:t>
            </a:r>
          </a:p>
        </p:txBody>
      </p:sp>
    </p:spTree>
    <p:extLst>
      <p:ext uri="{BB962C8B-B14F-4D97-AF65-F5344CB8AC3E}">
        <p14:creationId xmlns:p14="http://schemas.microsoft.com/office/powerpoint/2010/main" val="25385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3" grpId="0"/>
      <p:bldP spid="13" grpId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598B-4713-1EBA-80C7-170BBF7A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Outcomes – Overview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A5CEB-6799-34D6-14DB-94167B603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5131" cy="4351338"/>
          </a:xfrm>
        </p:spPr>
        <p:txBody>
          <a:bodyPr>
            <a:normAutofit fontScale="92500" lnSpcReduction="20000"/>
          </a:bodyPr>
          <a:lstStyle/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Deliverables: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Comprehensive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VAPT Report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Forensic Analysis Report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(with evidence recovery)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Final Capstone Presentation Deck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Summary of Outcomes: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58 vulnerabilities identified (16 High, 38 Medium, 4 Low)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Weak passwords and outdated systems confirmed as critical risks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 application flaws successfully exploited, proving data theft and remote control was possible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Forensic artifacts recovered, maintaining chain of custody</a:t>
            </a:r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92151-F3B5-52E5-3E13-8228333D6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05" y="1613509"/>
            <a:ext cx="4563454" cy="456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2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90D-2F55-2C53-CDA5-82F79F7A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 – Milestone 1 (Network Assessment)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78D84-A77D-B162-F4A7-34C02CB0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9153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600" b="1" dirty="0"/>
              <a:t>Findings:</a:t>
            </a:r>
            <a:endParaRPr lang="en-GB" sz="1600" dirty="0"/>
          </a:p>
          <a:p>
            <a:r>
              <a:rPr lang="en-GB" sz="1600" dirty="0"/>
              <a:t>Outdated Windows OS (End-of-Life)</a:t>
            </a:r>
          </a:p>
          <a:p>
            <a:r>
              <a:rPr lang="en-GB" sz="1600" dirty="0"/>
              <a:t>Multiple SMB vulnerabilities (MS17-010 family)</a:t>
            </a:r>
          </a:p>
          <a:p>
            <a:r>
              <a:rPr lang="en-GB" sz="1600" dirty="0"/>
              <a:t>Exposed RPC and timestamp services</a:t>
            </a:r>
          </a:p>
          <a:p>
            <a:pPr>
              <a:buNone/>
            </a:pPr>
            <a:r>
              <a:rPr lang="en-GB" sz="1600" b="1" dirty="0"/>
              <a:t>Interpretation:</a:t>
            </a:r>
            <a:endParaRPr lang="en-GB" sz="1600" dirty="0"/>
          </a:p>
          <a:p>
            <a:r>
              <a:rPr lang="en-GB" sz="1600" dirty="0"/>
              <a:t>Systems are highly exposed to </a:t>
            </a:r>
            <a:r>
              <a:rPr lang="en-GB" sz="1600" b="1" dirty="0"/>
              <a:t>remote code execution</a:t>
            </a:r>
            <a:r>
              <a:rPr lang="en-GB" sz="1600" dirty="0"/>
              <a:t> and lateral movement</a:t>
            </a:r>
          </a:p>
          <a:p>
            <a:r>
              <a:rPr lang="en-GB" sz="1600" dirty="0"/>
              <a:t>Legacy software poses long-term risks</a:t>
            </a:r>
          </a:p>
          <a:p>
            <a:pPr>
              <a:buNone/>
            </a:pPr>
            <a:r>
              <a:rPr lang="en-GB" sz="1600" b="1" dirty="0"/>
              <a:t>Recommendations:</a:t>
            </a:r>
            <a:endParaRPr lang="en-GB" sz="1600" dirty="0"/>
          </a:p>
          <a:p>
            <a:r>
              <a:rPr lang="en-GB" sz="1600" dirty="0"/>
              <a:t>Patch and migrate unsupported systems</a:t>
            </a:r>
          </a:p>
          <a:p>
            <a:r>
              <a:rPr lang="en-GB" sz="1600" dirty="0"/>
              <a:t>Disable SMBv1 and enforce SMB signing</a:t>
            </a:r>
          </a:p>
          <a:p>
            <a:r>
              <a:rPr lang="en-GB" sz="1600" dirty="0"/>
              <a:t>Restrict unnecessary services (RPC, timestamps)</a:t>
            </a:r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BE55A-FAAA-800A-1BCB-BE72A30C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96" y="1350235"/>
            <a:ext cx="4623275" cy="462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2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9858-F9E5-A7C9-CB66-CCA64C42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 – Milestone 2 (Web App Security)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C0A24-AF81-C652-59DC-B2D48C32B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731" cy="4351338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IN" sz="4000" b="1" dirty="0">
                <a:solidFill>
                  <a:schemeClr val="tx1"/>
                </a:solidFill>
              </a:rPr>
              <a:t>Findings:</a:t>
            </a:r>
            <a:endParaRPr lang="en-IN" sz="4000" dirty="0">
              <a:solidFill>
                <a:schemeClr val="tx1"/>
              </a:solidFill>
            </a:endParaRPr>
          </a:p>
          <a:p>
            <a:r>
              <a:rPr lang="en-IN" sz="4000" dirty="0">
                <a:solidFill>
                  <a:schemeClr val="tx1"/>
                </a:solidFill>
              </a:rPr>
              <a:t>SQL Injection - Database enumeration &amp; credential leakage</a:t>
            </a:r>
          </a:p>
          <a:p>
            <a:r>
              <a:rPr lang="en-IN" sz="4000" dirty="0">
                <a:solidFill>
                  <a:schemeClr val="tx1"/>
                </a:solidFill>
              </a:rPr>
              <a:t>Stored XSS - Session hijacking risk</a:t>
            </a:r>
          </a:p>
          <a:p>
            <a:r>
              <a:rPr lang="en-IN" sz="4000" dirty="0">
                <a:solidFill>
                  <a:schemeClr val="tx1"/>
                </a:solidFill>
              </a:rPr>
              <a:t>File Upload Exploit - Remote command execution</a:t>
            </a:r>
          </a:p>
          <a:p>
            <a:r>
              <a:rPr lang="en-IN" sz="4000" dirty="0">
                <a:solidFill>
                  <a:schemeClr val="tx1"/>
                </a:solidFill>
              </a:rPr>
              <a:t>Reverse Shell - Persistent attacker access</a:t>
            </a:r>
          </a:p>
          <a:p>
            <a:pPr>
              <a:buNone/>
            </a:pPr>
            <a:r>
              <a:rPr lang="en-IN" sz="4000" b="1" dirty="0">
                <a:solidFill>
                  <a:schemeClr val="tx1"/>
                </a:solidFill>
              </a:rPr>
              <a:t>Interpretation:</a:t>
            </a:r>
            <a:endParaRPr lang="en-IN" sz="4000" dirty="0">
              <a:solidFill>
                <a:schemeClr val="tx1"/>
              </a:solidFill>
            </a:endParaRPr>
          </a:p>
          <a:p>
            <a:r>
              <a:rPr lang="en-IN" sz="4000" dirty="0">
                <a:solidFill>
                  <a:schemeClr val="tx1"/>
                </a:solidFill>
              </a:rPr>
              <a:t>Application is </a:t>
            </a:r>
            <a:r>
              <a:rPr lang="en-IN" sz="4000" b="1" dirty="0">
                <a:solidFill>
                  <a:schemeClr val="tx1"/>
                </a:solidFill>
              </a:rPr>
              <a:t>highly vulnerable to OWASP Top 10 attacks</a:t>
            </a:r>
            <a:endParaRPr lang="en-IN" sz="4000" dirty="0">
              <a:solidFill>
                <a:schemeClr val="tx1"/>
              </a:solidFill>
            </a:endParaRPr>
          </a:p>
          <a:p>
            <a:r>
              <a:rPr lang="en-IN" sz="4000" dirty="0">
                <a:solidFill>
                  <a:schemeClr val="tx1"/>
                </a:solidFill>
              </a:rPr>
              <a:t>Attackers could steal sensitive data or gain system control</a:t>
            </a:r>
          </a:p>
          <a:p>
            <a:pPr>
              <a:buNone/>
            </a:pPr>
            <a:r>
              <a:rPr lang="en-IN" sz="4000" b="1" dirty="0">
                <a:solidFill>
                  <a:schemeClr val="tx1"/>
                </a:solidFill>
              </a:rPr>
              <a:t>Recommendations:</a:t>
            </a:r>
            <a:endParaRPr lang="en-IN" sz="4000" dirty="0">
              <a:solidFill>
                <a:schemeClr val="tx1"/>
              </a:solidFill>
            </a:endParaRPr>
          </a:p>
          <a:p>
            <a:r>
              <a:rPr lang="en-IN" sz="4000" dirty="0">
                <a:solidFill>
                  <a:schemeClr val="tx1"/>
                </a:solidFill>
              </a:rPr>
              <a:t>Implement input validation &amp; parameterized queries</a:t>
            </a:r>
          </a:p>
          <a:p>
            <a:r>
              <a:rPr lang="en-IN" sz="4000" dirty="0">
                <a:solidFill>
                  <a:schemeClr val="tx1"/>
                </a:solidFill>
              </a:rPr>
              <a:t>Enforce file upload restrictions</a:t>
            </a:r>
          </a:p>
          <a:p>
            <a:r>
              <a:rPr lang="en-IN" sz="4000" dirty="0">
                <a:solidFill>
                  <a:schemeClr val="tx1"/>
                </a:solidFill>
              </a:rPr>
              <a:t>Apply Content Security Policy (CSP) &amp; </a:t>
            </a:r>
            <a:r>
              <a:rPr lang="en-IN" sz="4000" dirty="0" err="1">
                <a:solidFill>
                  <a:schemeClr val="tx1"/>
                </a:solidFill>
              </a:rPr>
              <a:t>HttpOnly</a:t>
            </a:r>
            <a:r>
              <a:rPr lang="en-IN" sz="4000" dirty="0">
                <a:solidFill>
                  <a:schemeClr val="tx1"/>
                </a:solidFill>
              </a:rPr>
              <a:t> cookies</a:t>
            </a:r>
          </a:p>
          <a:p>
            <a:r>
              <a:rPr lang="en-IN" sz="4000" dirty="0">
                <a:solidFill>
                  <a:schemeClr val="tx1"/>
                </a:solidFill>
              </a:rPr>
              <a:t>Deploy Web Application Firewall (WAF)</a:t>
            </a:r>
          </a:p>
          <a:p>
            <a:endParaRPr lang="en-DE" dirty="0"/>
          </a:p>
        </p:txBody>
      </p:sp>
      <p:pic>
        <p:nvPicPr>
          <p:cNvPr id="5" name="Picture 4" descr="A computer screen with a shield and a red and yellow sign&#10;&#10;AI-generated content may be incorrect.">
            <a:extLst>
              <a:ext uri="{FF2B5EF4-FFF2-40B4-BE49-F238E27FC236}">
                <a16:creationId xmlns:a16="http://schemas.microsoft.com/office/drawing/2014/main" id="{A3FB183B-6BB7-6722-79CB-2E78F19FF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6" y="1253641"/>
            <a:ext cx="5320414" cy="532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1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B321-2E3C-5891-E79B-EE5C30CE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 – Milestone 3 (Password Security)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5424-7254-0F9F-1ABA-899ABDAC7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4791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1600" b="1" dirty="0">
                <a:solidFill>
                  <a:schemeClr val="tx1"/>
                </a:solidFill>
              </a:rPr>
              <a:t>Findings: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 err="1">
                <a:solidFill>
                  <a:schemeClr val="tx1"/>
                </a:solidFill>
              </a:rPr>
              <a:t>EternalBlue</a:t>
            </a:r>
            <a:r>
              <a:rPr lang="en-IN" sz="1600" dirty="0">
                <a:solidFill>
                  <a:schemeClr val="tx1"/>
                </a:solidFill>
              </a:rPr>
              <a:t> exploit successful</a:t>
            </a:r>
          </a:p>
          <a:p>
            <a:r>
              <a:rPr lang="en-IN" sz="1600" dirty="0">
                <a:solidFill>
                  <a:schemeClr val="tx1"/>
                </a:solidFill>
              </a:rPr>
              <a:t>Weak credentials cracked: </a:t>
            </a:r>
            <a:r>
              <a:rPr lang="en-IN" sz="1600" b="1" dirty="0">
                <a:solidFill>
                  <a:schemeClr val="tx1"/>
                </a:solidFill>
              </a:rPr>
              <a:t>Administrator : P@ssw0rd</a:t>
            </a:r>
            <a:r>
              <a:rPr lang="en-IN" sz="1600" dirty="0">
                <a:solidFill>
                  <a:schemeClr val="tx1"/>
                </a:solidFill>
              </a:rPr>
              <a:t>, </a:t>
            </a:r>
            <a:r>
              <a:rPr lang="en-IN" sz="1600" b="1" dirty="0">
                <a:solidFill>
                  <a:schemeClr val="tx1"/>
                </a:solidFill>
              </a:rPr>
              <a:t>student : P@ssw0rd</a:t>
            </a:r>
            <a:endParaRPr lang="en-IN" sz="16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IN" sz="1600" b="1" dirty="0">
                <a:solidFill>
                  <a:schemeClr val="tx1"/>
                </a:solidFill>
              </a:rPr>
              <a:t>Interpretation: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>
                <a:solidFill>
                  <a:schemeClr val="tx1"/>
                </a:solidFill>
              </a:rPr>
              <a:t>Critical accounts compromised → </a:t>
            </a:r>
            <a:r>
              <a:rPr lang="en-IN" sz="1600" b="1" dirty="0">
                <a:solidFill>
                  <a:schemeClr val="tx1"/>
                </a:solidFill>
              </a:rPr>
              <a:t>Privilege escalation</a:t>
            </a:r>
            <a:r>
              <a:rPr lang="en-IN" sz="1600" dirty="0">
                <a:solidFill>
                  <a:schemeClr val="tx1"/>
                </a:solidFill>
              </a:rPr>
              <a:t> risk</a:t>
            </a:r>
          </a:p>
          <a:p>
            <a:r>
              <a:rPr lang="en-IN" sz="1600" dirty="0">
                <a:solidFill>
                  <a:schemeClr val="tx1"/>
                </a:solidFill>
              </a:rPr>
              <a:t>Brute force attacks succeed due to weak policies</a:t>
            </a:r>
          </a:p>
          <a:p>
            <a:pPr>
              <a:buNone/>
            </a:pPr>
            <a:r>
              <a:rPr lang="en-IN" sz="1600" b="1" dirty="0">
                <a:solidFill>
                  <a:schemeClr val="tx1"/>
                </a:solidFill>
              </a:rPr>
              <a:t>Recommendations: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>
                <a:solidFill>
                  <a:schemeClr val="tx1"/>
                </a:solidFill>
              </a:rPr>
              <a:t>Enforce strong password policy (≥12 chars, complexity rules)</a:t>
            </a:r>
          </a:p>
          <a:p>
            <a:r>
              <a:rPr lang="en-IN" sz="1600" dirty="0">
                <a:solidFill>
                  <a:schemeClr val="tx1"/>
                </a:solidFill>
              </a:rPr>
              <a:t>Enable account lockouts &amp; MFA</a:t>
            </a:r>
          </a:p>
          <a:p>
            <a:r>
              <a:rPr lang="en-IN" sz="1600" dirty="0">
                <a:solidFill>
                  <a:schemeClr val="tx1"/>
                </a:solidFill>
              </a:rPr>
              <a:t>Disable/rename default accounts</a:t>
            </a:r>
          </a:p>
          <a:p>
            <a:r>
              <a:rPr lang="en-IN" sz="1600" dirty="0">
                <a:solidFill>
                  <a:schemeClr val="tx1"/>
                </a:solidFill>
              </a:rPr>
              <a:t>Centralized monitoring for brute-force attempts</a:t>
            </a:r>
          </a:p>
          <a:p>
            <a:endParaRPr lang="en-DE" dirty="0"/>
          </a:p>
        </p:txBody>
      </p:sp>
      <p:pic>
        <p:nvPicPr>
          <p:cNvPr id="7" name="Picture 6" descr="A screen shot of a login screen&#10;&#10;AI-generated content may be incorrect.">
            <a:extLst>
              <a:ext uri="{FF2B5EF4-FFF2-40B4-BE49-F238E27FC236}">
                <a16:creationId xmlns:a16="http://schemas.microsoft.com/office/drawing/2014/main" id="{AC974039-B2B7-ED65-1151-A51421199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89" y="1741695"/>
            <a:ext cx="4298535" cy="42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79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2FD7-3EB6-5DA3-D6A7-04E06F1D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 – Milestone 4 (Forensic Evidence)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92C8-65CE-55D1-D497-D5C48E83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8974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1600" b="1" dirty="0">
                <a:solidFill>
                  <a:schemeClr val="tx1"/>
                </a:solidFill>
              </a:rPr>
              <a:t>Findings: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>
                <a:solidFill>
                  <a:schemeClr val="tx1"/>
                </a:solidFill>
              </a:rPr>
              <a:t>MD5 hash verified (integrity maintained)</a:t>
            </a:r>
          </a:p>
          <a:p>
            <a:r>
              <a:rPr lang="en-IN" sz="1600" dirty="0">
                <a:solidFill>
                  <a:schemeClr val="tx1"/>
                </a:solidFill>
              </a:rPr>
              <a:t>5 hidden images successfully recovered</a:t>
            </a:r>
          </a:p>
          <a:p>
            <a:r>
              <a:rPr lang="en-IN" sz="1600" dirty="0">
                <a:solidFill>
                  <a:schemeClr val="tx1"/>
                </a:solidFill>
              </a:rPr>
              <a:t>Obfuscation attempts (</a:t>
            </a:r>
            <a:r>
              <a:rPr lang="en-IN" sz="1600" dirty="0" err="1">
                <a:solidFill>
                  <a:schemeClr val="tx1"/>
                </a:solidFill>
              </a:rPr>
              <a:t>mislabeling</a:t>
            </a:r>
            <a:r>
              <a:rPr lang="en-IN" sz="1600" dirty="0">
                <a:solidFill>
                  <a:schemeClr val="tx1"/>
                </a:solidFill>
              </a:rPr>
              <a:t>, corrupted files, steganography hints) detected</a:t>
            </a:r>
          </a:p>
          <a:p>
            <a:pPr>
              <a:buNone/>
            </a:pPr>
            <a:r>
              <a:rPr lang="en-IN" sz="1600" b="1" dirty="0">
                <a:solidFill>
                  <a:schemeClr val="tx1"/>
                </a:solidFill>
              </a:rPr>
              <a:t>Interpretation: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>
                <a:solidFill>
                  <a:schemeClr val="tx1"/>
                </a:solidFill>
              </a:rPr>
              <a:t>Attackers used </a:t>
            </a:r>
            <a:r>
              <a:rPr lang="en-IN" sz="1600" b="1" dirty="0">
                <a:solidFill>
                  <a:schemeClr val="tx1"/>
                </a:solidFill>
              </a:rPr>
              <a:t>file </a:t>
            </a:r>
            <a:r>
              <a:rPr lang="en-IN" sz="1600" b="1" dirty="0" err="1">
                <a:solidFill>
                  <a:schemeClr val="tx1"/>
                </a:solidFill>
              </a:rPr>
              <a:t>mislabeling</a:t>
            </a:r>
            <a:r>
              <a:rPr lang="en-IN" sz="1600" dirty="0">
                <a:solidFill>
                  <a:schemeClr val="tx1"/>
                </a:solidFill>
              </a:rPr>
              <a:t> and concealment tactics</a:t>
            </a:r>
          </a:p>
          <a:p>
            <a:r>
              <a:rPr lang="en-IN" sz="1600" dirty="0">
                <a:solidFill>
                  <a:schemeClr val="tx1"/>
                </a:solidFill>
              </a:rPr>
              <a:t>Forensic readiness confirmed with proper evidence handling</a:t>
            </a:r>
          </a:p>
          <a:p>
            <a:pPr>
              <a:buNone/>
            </a:pPr>
            <a:r>
              <a:rPr lang="en-IN" sz="1600" b="1" dirty="0">
                <a:solidFill>
                  <a:schemeClr val="tx1"/>
                </a:solidFill>
              </a:rPr>
              <a:t>Recommendations:</a:t>
            </a:r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>
                <a:solidFill>
                  <a:schemeClr val="tx1"/>
                </a:solidFill>
              </a:rPr>
              <a:t>Standardize forensic investigation procedures</a:t>
            </a:r>
          </a:p>
          <a:p>
            <a:r>
              <a:rPr lang="en-IN" sz="1600" dirty="0">
                <a:solidFill>
                  <a:schemeClr val="tx1"/>
                </a:solidFill>
              </a:rPr>
              <a:t>Train staff in forensic tools (Autopsy)</a:t>
            </a:r>
          </a:p>
          <a:p>
            <a:r>
              <a:rPr lang="en-IN" sz="1600" dirty="0">
                <a:solidFill>
                  <a:schemeClr val="tx1"/>
                </a:solidFill>
              </a:rPr>
              <a:t>Maintain readiness with incident response playbooks</a:t>
            </a:r>
          </a:p>
          <a:p>
            <a:endParaRPr lang="en-DE" dirty="0"/>
          </a:p>
        </p:txBody>
      </p:sp>
      <p:pic>
        <p:nvPicPr>
          <p:cNvPr id="5" name="Picture 4" descr="A magnifying glass and a folder with binary code&#10;&#10;AI-generated content may be incorrect.">
            <a:extLst>
              <a:ext uri="{FF2B5EF4-FFF2-40B4-BE49-F238E27FC236}">
                <a16:creationId xmlns:a16="http://schemas.microsoft.com/office/drawing/2014/main" id="{EAC917DD-9874-7419-48D6-4D4780D20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79" y="1690688"/>
            <a:ext cx="4161090" cy="41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0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F08B-5310-CE1A-0F98-DBDC19CC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Opportunities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8BF9B-3F6A-D4F4-4A29-C875DCCA6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142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600" b="1" dirty="0"/>
              <a:t>Areas of Improvement in My Submission</a:t>
            </a:r>
            <a:endParaRPr lang="en-GB" sz="1600" dirty="0"/>
          </a:p>
          <a:p>
            <a:pPr lvl="0"/>
            <a:r>
              <a:rPr lang="en-DE" sz="1600" b="1" dirty="0"/>
              <a:t>Forensics Depth</a:t>
            </a:r>
            <a:r>
              <a:rPr lang="en-DE" sz="1600" dirty="0"/>
              <a:t> </a:t>
            </a:r>
            <a:r>
              <a:rPr lang="en-IN" sz="1600" dirty="0"/>
              <a:t>-</a:t>
            </a:r>
            <a:r>
              <a:rPr lang="en-DE" sz="1600" dirty="0"/>
              <a:t> Expand beyond hidden file recovery (e.g., metadata, steganography).</a:t>
            </a:r>
          </a:p>
          <a:p>
            <a:r>
              <a:rPr lang="en-DE" sz="1600" b="1" dirty="0"/>
              <a:t>Collaboration</a:t>
            </a:r>
            <a:r>
              <a:rPr lang="en-DE" sz="1600" dirty="0"/>
              <a:t> </a:t>
            </a:r>
            <a:r>
              <a:rPr lang="en-IN" sz="1600" dirty="0"/>
              <a:t>-</a:t>
            </a:r>
            <a:r>
              <a:rPr lang="en-DE" sz="1600" dirty="0"/>
              <a:t> More team-based red vs blue simulations.</a:t>
            </a:r>
          </a:p>
          <a:p>
            <a:r>
              <a:rPr lang="en-DE" sz="1600" b="1" dirty="0"/>
              <a:t>Continuous Learning</a:t>
            </a:r>
            <a:r>
              <a:rPr lang="en-DE" sz="1600" dirty="0"/>
              <a:t> </a:t>
            </a:r>
            <a:r>
              <a:rPr lang="en-IN" sz="1600" dirty="0"/>
              <a:t>-</a:t>
            </a:r>
            <a:r>
              <a:rPr lang="en-DE" sz="1600" dirty="0"/>
              <a:t> Try emerging tools like AI-driven anomaly detection.</a:t>
            </a:r>
            <a:endParaRPr lang="en-GB" sz="1600" dirty="0"/>
          </a:p>
          <a:p>
            <a:pPr>
              <a:buNone/>
            </a:pPr>
            <a:r>
              <a:rPr lang="en-GB" sz="1600" b="1" dirty="0"/>
              <a:t>If I Had to Do It Again</a:t>
            </a:r>
          </a:p>
          <a:p>
            <a:r>
              <a:rPr lang="en-DE" sz="1600" dirty="0"/>
              <a:t>Begin </a:t>
            </a:r>
            <a:r>
              <a:rPr lang="en-DE" sz="1600" b="1" dirty="0"/>
              <a:t>report drafting in parallel</a:t>
            </a:r>
            <a:r>
              <a:rPr lang="en-DE" sz="1600" dirty="0"/>
              <a:t> with testing to reduce last-minute rush.</a:t>
            </a:r>
            <a:endParaRPr lang="en-IN" sz="1600" dirty="0"/>
          </a:p>
          <a:p>
            <a:r>
              <a:rPr lang="en-DE" sz="1600" dirty="0"/>
              <a:t>Integrate </a:t>
            </a:r>
            <a:r>
              <a:rPr lang="en-DE" sz="1600" b="1" dirty="0"/>
              <a:t>SIEM/monitoring</a:t>
            </a:r>
            <a:r>
              <a:rPr lang="en-DE" sz="1600" dirty="0"/>
              <a:t> to demonstrate real-time detection.</a:t>
            </a:r>
            <a:endParaRPr lang="en-IN" sz="1600" dirty="0"/>
          </a:p>
          <a:p>
            <a:r>
              <a:rPr lang="en-DE" sz="1600" dirty="0"/>
              <a:t>Use </a:t>
            </a:r>
            <a:r>
              <a:rPr lang="en-DE" sz="1600" b="1" dirty="0"/>
              <a:t>advanced cracking tools</a:t>
            </a:r>
            <a:r>
              <a:rPr lang="en-DE" sz="1600" dirty="0"/>
              <a:t> (</a:t>
            </a:r>
            <a:r>
              <a:rPr lang="en-DE" sz="1600" dirty="0" err="1"/>
              <a:t>Hashcat</a:t>
            </a:r>
            <a:r>
              <a:rPr lang="en-DE" sz="1600" dirty="0"/>
              <a:t>/JTR) for deeper password analysis.</a:t>
            </a:r>
          </a:p>
          <a:p>
            <a:endParaRPr lang="en-DE" dirty="0"/>
          </a:p>
          <a:p>
            <a:endParaRPr lang="en-IN" dirty="0"/>
          </a:p>
          <a:p>
            <a:endParaRPr lang="en-DE" dirty="0"/>
          </a:p>
          <a:p>
            <a:pPr>
              <a:buNone/>
            </a:pPr>
            <a:endParaRPr lang="en-GB" dirty="0"/>
          </a:p>
          <a:p>
            <a:endParaRPr lang="en-DE" dirty="0"/>
          </a:p>
        </p:txBody>
      </p:sp>
      <p:pic>
        <p:nvPicPr>
          <p:cNvPr id="5" name="Picture 4" descr="A group of icons with a brain and magnifying glass&#10;&#10;AI-generated content may be incorrect.">
            <a:extLst>
              <a:ext uri="{FF2B5EF4-FFF2-40B4-BE49-F238E27FC236}">
                <a16:creationId xmlns:a16="http://schemas.microsoft.com/office/drawing/2014/main" id="{93CEBEDD-4586-F274-3F0E-D89303186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42" y="1936721"/>
            <a:ext cx="5512038" cy="367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6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7925-461F-414E-7E1B-305F60AF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49239-AA14-3E72-1DFC-4C55B0993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5131" cy="4351338"/>
          </a:xfrm>
        </p:spPr>
        <p:txBody>
          <a:bodyPr>
            <a:normAutofit/>
          </a:bodyPr>
          <a:lstStyle/>
          <a:p>
            <a:r>
              <a:rPr lang="en-GB" sz="1600" b="1" dirty="0"/>
              <a:t>End-to-End Vulnerability Management</a:t>
            </a:r>
            <a:br>
              <a:rPr lang="en-GB" sz="1600" dirty="0"/>
            </a:br>
            <a:r>
              <a:rPr lang="en-GB" sz="1600" dirty="0"/>
              <a:t>Vulnerabilities must be identified, exploited ethically, and validated with forensics for credibility.</a:t>
            </a:r>
          </a:p>
          <a:p>
            <a:r>
              <a:rPr lang="en-GB" sz="1600" b="1" dirty="0"/>
              <a:t>Foundational Security Practices</a:t>
            </a:r>
            <a:br>
              <a:rPr lang="en-GB" sz="1600" dirty="0"/>
            </a:br>
            <a:r>
              <a:rPr lang="en-GB" sz="1600" dirty="0"/>
              <a:t>Strong defences such as patching, secure coding, and robust password policies remain critical.</a:t>
            </a:r>
          </a:p>
          <a:p>
            <a:r>
              <a:rPr lang="en-GB" sz="1600" b="1" dirty="0"/>
              <a:t>Forensic Readiness</a:t>
            </a:r>
            <a:br>
              <a:rPr lang="en-GB" sz="1600" dirty="0"/>
            </a:br>
            <a:r>
              <a:rPr lang="en-GB" sz="1600" dirty="0"/>
              <a:t>Ensures organizations can preserve evidence and respond effectively to incidents.</a:t>
            </a:r>
          </a:p>
        </p:txBody>
      </p:sp>
      <p:pic>
        <p:nvPicPr>
          <p:cNvPr id="5" name="Picture 4" descr="A close-up of icons&#10;&#10;AI-generated content may be incorrect.">
            <a:extLst>
              <a:ext uri="{FF2B5EF4-FFF2-40B4-BE49-F238E27FC236}">
                <a16:creationId xmlns:a16="http://schemas.microsoft.com/office/drawing/2014/main" id="{C6271A2A-EFCB-D221-C7E6-9FEB3BE9B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31" y="1027906"/>
            <a:ext cx="5847348" cy="3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8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8680-D3B3-4061-D166-F9ECC604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2B33-EFF3-3419-2ED7-9D6469A80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372CF7-A656-B9B8-9E5D-BD842CF40692}"/>
              </a:ext>
            </a:extLst>
          </p:cNvPr>
          <p:cNvSpPr/>
          <p:nvPr/>
        </p:nvSpPr>
        <p:spPr>
          <a:xfrm>
            <a:off x="4397410" y="3221045"/>
            <a:ext cx="2935706" cy="99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Thank you!</a:t>
            </a:r>
            <a:endParaRPr lang="en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0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2F91E-7678-1F3D-9BB3-1F97BBF0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IN" dirty="0"/>
              <a:t>Agenda </a:t>
            </a:r>
            <a:endParaRPr lang="en-D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40828CA-93C8-4B5F-4936-FCB86D9CC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5341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727585" y="1370170"/>
          <a:ext cx="6126141" cy="411766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146518">
                  <a:extLst>
                    <a:ext uri="{9D8B030D-6E8A-4147-A177-3AD203B41FA5}">
                      <a16:colId xmlns:a16="http://schemas.microsoft.com/office/drawing/2014/main" val="3012626076"/>
                    </a:ext>
                  </a:extLst>
                </a:gridCol>
                <a:gridCol w="4979623">
                  <a:extLst>
                    <a:ext uri="{9D8B030D-6E8A-4147-A177-3AD203B41FA5}">
                      <a16:colId xmlns:a16="http://schemas.microsoft.com/office/drawing/2014/main" val="1206988654"/>
                    </a:ext>
                  </a:extLst>
                </a:gridCol>
              </a:tblGrid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3300" b="1" cap="none" spc="0" dirty="0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2400" dirty="0"/>
                        <a:t>Project Problem Statement</a:t>
                      </a:r>
                      <a:endParaRPr lang="en-GB" sz="21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742890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3300" b="1" cap="none" spc="0" dirty="0"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2400" dirty="0"/>
                        <a:t>Approach</a:t>
                      </a:r>
                      <a:endParaRPr lang="en-GB" sz="21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870976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3300" b="1" cap="none" spc="0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2400" dirty="0"/>
                        <a:t>Outcome</a:t>
                      </a:r>
                      <a:endParaRPr lang="en-GB" sz="21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234001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3300" b="1" cap="none" spc="0" dirty="0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400" dirty="0"/>
                        <a:t>Opportunities for Improvement</a:t>
                      </a:r>
                      <a:endParaRPr lang="en-GB" sz="21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11943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3300" b="1" cap="none" spc="0" dirty="0"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DE" sz="2400" dirty="0"/>
                        <a:t>Conclusion</a:t>
                      </a:r>
                      <a:endParaRPr lang="en-GB" sz="21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466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55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887AF-FB89-629D-B518-B3BE55B5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4E3A-906E-0973-0E42-3218BB7B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Professional 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F3B8-FDBE-E912-58B9-3BE1B86B0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00" y="1253331"/>
            <a:ext cx="820718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 b="1" dirty="0"/>
              <a:t>About Me</a:t>
            </a:r>
          </a:p>
          <a:p>
            <a:r>
              <a:rPr lang="en-GB" sz="1500" dirty="0"/>
              <a:t>Cybersecurity Specialist with 3+ years of experience in risk assessment, vulnerability analysis, and security architecture.</a:t>
            </a:r>
          </a:p>
          <a:p>
            <a:r>
              <a:rPr lang="en-GB" sz="1500" dirty="0"/>
              <a:t>Industry experience at Continental Automotive, applying ISO/SAE 21434 and TARA methodology to secure automotive systems.</a:t>
            </a:r>
          </a:p>
          <a:p>
            <a:r>
              <a:rPr lang="en-GB" sz="1500" dirty="0"/>
              <a:t>Masters Degree in Mechatronic and Cyber-Physical Systems from Deggendorf Institute of Technology, Germany (2021).</a:t>
            </a:r>
          </a:p>
          <a:p>
            <a:r>
              <a:rPr lang="en-GB" sz="1500" dirty="0"/>
              <a:t>Master thesis at Bosch, developing a Digital Twin based Intrusion Detection System for Industry 4.0 connected sensors.</a:t>
            </a:r>
          </a:p>
          <a:p>
            <a:r>
              <a:rPr lang="en-GB" sz="1500" dirty="0"/>
              <a:t>Software development background with 3 years of experience at NTT DATA and Fujitsu in India.</a:t>
            </a:r>
          </a:p>
          <a:p>
            <a:r>
              <a:rPr lang="en-GB" sz="1500" dirty="0"/>
              <a:t>B.Eng. in Electronics and Telecommunication, Cummins College of Engineering for Women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b="1" dirty="0"/>
              <a:t>Certifications</a:t>
            </a:r>
          </a:p>
          <a:p>
            <a:r>
              <a:rPr lang="en-GB" sz="1500" dirty="0"/>
              <a:t>CompTIA Security+</a:t>
            </a:r>
          </a:p>
          <a:p>
            <a:r>
              <a:rPr lang="en-GB" sz="1500" dirty="0"/>
              <a:t>Embedded System Security</a:t>
            </a:r>
          </a:p>
          <a:p>
            <a:pPr marL="0" indent="0">
              <a:buNone/>
            </a:pPr>
            <a:r>
              <a:rPr lang="en-GB" sz="1500" b="1" dirty="0"/>
              <a:t>Goal</a:t>
            </a:r>
          </a:p>
          <a:p>
            <a:r>
              <a:rPr lang="en-GB" sz="1500" dirty="0"/>
              <a:t>Applying cybersecurity skills across industries to make systems more secure and resilient.</a:t>
            </a:r>
            <a:endParaRPr lang="en-DE" sz="1500" dirty="0"/>
          </a:p>
        </p:txBody>
      </p:sp>
      <p:pic>
        <p:nvPicPr>
          <p:cNvPr id="5" name="Picture 4" descr="A white circle with red text and black text&#10;&#10;AI-generated content may be incorrect.">
            <a:extLst>
              <a:ext uri="{FF2B5EF4-FFF2-40B4-BE49-F238E27FC236}">
                <a16:creationId xmlns:a16="http://schemas.microsoft.com/office/drawing/2014/main" id="{4C762EA6-7F80-B8ED-0EDB-01098CCA8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88" y="111581"/>
            <a:ext cx="3158213" cy="3158213"/>
          </a:xfrm>
          <a:prstGeom prst="rect">
            <a:avLst/>
          </a:prstGeom>
        </p:spPr>
      </p:pic>
      <p:pic>
        <p:nvPicPr>
          <p:cNvPr id="11" name="Picture 10" descr="A certificate of security training&#10;&#10;AI-generated content may be incorrect.">
            <a:extLst>
              <a:ext uri="{FF2B5EF4-FFF2-40B4-BE49-F238E27FC236}">
                <a16:creationId xmlns:a16="http://schemas.microsoft.com/office/drawing/2014/main" id="{1322614E-898C-1CF2-7858-BF0D6590F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300" y="3429000"/>
            <a:ext cx="2562314" cy="32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42D1-F887-5065-89E0-2EE40902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055"/>
            <a:ext cx="10515600" cy="1325563"/>
          </a:xfrm>
        </p:spPr>
        <p:txBody>
          <a:bodyPr/>
          <a:lstStyle/>
          <a:p>
            <a:r>
              <a:rPr lang="en-IN" dirty="0"/>
              <a:t>Project Problem Statement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00BBF-89A2-1F97-11C6-CA8E261B4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68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/>
              <a:t>Context</a:t>
            </a:r>
            <a:endParaRPr lang="en-IN" dirty="0"/>
          </a:p>
          <a:p>
            <a:r>
              <a:rPr lang="en-IN" dirty="0"/>
              <a:t>TechShield facing client-reported security incidents</a:t>
            </a:r>
          </a:p>
          <a:p>
            <a:r>
              <a:rPr lang="en-IN" dirty="0"/>
              <a:t>Weaknesses in network, web apps &amp; passwords</a:t>
            </a:r>
          </a:p>
          <a:p>
            <a:pPr marL="0" indent="0">
              <a:buNone/>
            </a:pPr>
            <a:r>
              <a:rPr lang="en-IN" b="1" dirty="0"/>
              <a:t>Problem</a:t>
            </a:r>
            <a:endParaRPr lang="en-IN" dirty="0"/>
          </a:p>
          <a:p>
            <a:r>
              <a:rPr lang="en-IN" dirty="0"/>
              <a:t>Need for comprehensive VAPT</a:t>
            </a:r>
          </a:p>
          <a:p>
            <a:r>
              <a:rPr lang="en-IN" dirty="0"/>
              <a:t>Include forensic analysis for evidence &amp; attacker methods</a:t>
            </a:r>
          </a:p>
          <a:p>
            <a:pPr marL="0" indent="0">
              <a:buNone/>
            </a:pPr>
            <a:r>
              <a:rPr lang="en-IN" b="1" dirty="0"/>
              <a:t>Requirements</a:t>
            </a:r>
            <a:endParaRPr lang="en-IN" dirty="0"/>
          </a:p>
          <a:p>
            <a:r>
              <a:rPr lang="en-IN" dirty="0"/>
              <a:t>Vulnerability Assessment (Nmap, Greenbone)</a:t>
            </a:r>
          </a:p>
          <a:p>
            <a:r>
              <a:rPr lang="en-IN" dirty="0"/>
              <a:t>Web &amp; Password Testing (SQLi, Hydra)</a:t>
            </a:r>
          </a:p>
          <a:p>
            <a:r>
              <a:rPr lang="en-IN" dirty="0"/>
              <a:t>Forensic Analysis (Autopsy)</a:t>
            </a:r>
          </a:p>
          <a:p>
            <a:r>
              <a:rPr lang="en-IN" dirty="0"/>
              <a:t>Final VAPT Report + Presentation</a:t>
            </a:r>
          </a:p>
          <a:p>
            <a:endParaRPr lang="en-DE" dirty="0"/>
          </a:p>
        </p:txBody>
      </p:sp>
      <p:pic>
        <p:nvPicPr>
          <p:cNvPr id="1026" name="Picture 2" descr="nmap network mapper concept vector ...">
            <a:extLst>
              <a:ext uri="{FF2B5EF4-FFF2-40B4-BE49-F238E27FC236}">
                <a16:creationId xmlns:a16="http://schemas.microsoft.com/office/drawing/2014/main" id="{3454E3EA-0B23-AD3B-E924-E2271C6E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176" y="857754"/>
            <a:ext cx="1591139" cy="159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een and black logo&#10;&#10;AI-generated content may be incorrect.">
            <a:extLst>
              <a:ext uri="{FF2B5EF4-FFF2-40B4-BE49-F238E27FC236}">
                <a16:creationId xmlns:a16="http://schemas.microsoft.com/office/drawing/2014/main" id="{46CC8BFA-1557-FBAD-7D34-CB523DB8E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17" y="2737761"/>
            <a:ext cx="3667086" cy="1799163"/>
          </a:xfrm>
          <a:prstGeom prst="rect">
            <a:avLst/>
          </a:prstGeom>
        </p:spPr>
      </p:pic>
      <p:pic>
        <p:nvPicPr>
          <p:cNvPr id="5" name="Picture 4" descr="A cartoon dog with a pipe in its mouth&#10;&#10;AI-generated content may be incorrect.">
            <a:extLst>
              <a:ext uri="{FF2B5EF4-FFF2-40B4-BE49-F238E27FC236}">
                <a16:creationId xmlns:a16="http://schemas.microsoft.com/office/drawing/2014/main" id="{3733B191-2EAA-0325-CF1F-A0F716615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24" y="2448893"/>
            <a:ext cx="3814870" cy="2543246"/>
          </a:xfrm>
          <a:prstGeom prst="rect">
            <a:avLst/>
          </a:prstGeom>
        </p:spPr>
      </p:pic>
      <p:pic>
        <p:nvPicPr>
          <p:cNvPr id="8" name="Picture 7" descr="A green dragon and a green circle&#10;&#10;AI-generated content may be incorrect.">
            <a:extLst>
              <a:ext uri="{FF2B5EF4-FFF2-40B4-BE49-F238E27FC236}">
                <a16:creationId xmlns:a16="http://schemas.microsoft.com/office/drawing/2014/main" id="{501DD7A1-B3BE-9A42-B655-C723560E0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32" y="4632992"/>
            <a:ext cx="2714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2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A4EB-B8AC-695C-D302-EEECCB74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Approach: 3 Phases – Testing Module</a:t>
            </a:r>
            <a:endParaRPr lang="en-DE" dirty="0"/>
          </a:p>
        </p:txBody>
      </p:sp>
      <p:pic>
        <p:nvPicPr>
          <p:cNvPr id="5" name="Content Placeholder 4" descr="A diagram of a company's company's company's company's company's company's company's company's company's company's company's company'&#10;&#10;AI-generated content may be incorrect.">
            <a:extLst>
              <a:ext uri="{FF2B5EF4-FFF2-40B4-BE49-F238E27FC236}">
                <a16:creationId xmlns:a16="http://schemas.microsoft.com/office/drawing/2014/main" id="{0CC367D0-94C8-39FC-E247-9BCBC67B5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53" y="2129370"/>
            <a:ext cx="6944694" cy="3743847"/>
          </a:xfrm>
        </p:spPr>
      </p:pic>
    </p:spTree>
    <p:extLst>
      <p:ext uri="{BB962C8B-B14F-4D97-AF65-F5344CB8AC3E}">
        <p14:creationId xmlns:p14="http://schemas.microsoft.com/office/powerpoint/2010/main" val="115928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DA12-1C07-2849-4B32-43D14DED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Milestones Roadmap</a:t>
            </a:r>
            <a:endParaRPr lang="en-D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6A30C7-99BB-A7CB-F9BB-1B9B5B3B27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9652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958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47134-4571-4B7F-120A-8E965AA4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60AC-5808-D826-DF8C-80D8FFE5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 – Milestone 1: Network Vulnerability Assessment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61275-22AE-A96F-4E1E-B76CA9D9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1168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1" dirty="0"/>
              <a:t>Tools/Platform</a:t>
            </a:r>
            <a:r>
              <a:rPr lang="en-IN" dirty="0"/>
              <a:t>:</a:t>
            </a:r>
          </a:p>
          <a:p>
            <a:r>
              <a:rPr lang="en-IN" dirty="0" err="1"/>
              <a:t>Netdiscover</a:t>
            </a:r>
            <a:r>
              <a:rPr lang="en-IN" dirty="0"/>
              <a:t>, Nmap, Greenbone (OpenVAS)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sz="2700" b="1" dirty="0"/>
              <a:t>Tasks:</a:t>
            </a:r>
          </a:p>
          <a:p>
            <a:r>
              <a:rPr lang="en-IN" dirty="0"/>
              <a:t>Identify live hosts (</a:t>
            </a:r>
            <a:r>
              <a:rPr lang="en-IN" dirty="0" err="1"/>
              <a:t>Netdiscover</a:t>
            </a:r>
            <a:r>
              <a:rPr lang="en-IN" dirty="0"/>
              <a:t>)</a:t>
            </a:r>
          </a:p>
          <a:p>
            <a:r>
              <a:rPr lang="en-IN" dirty="0"/>
              <a:t>Enumerate services &amp; OS (Nmap)</a:t>
            </a:r>
          </a:p>
          <a:p>
            <a:r>
              <a:rPr lang="en-IN" dirty="0"/>
              <a:t>Scan for vulnerabilities (Greenbone/OpenVAS)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sz="2700" b="1" dirty="0"/>
              <a:t>Outcome:</a:t>
            </a:r>
          </a:p>
          <a:p>
            <a:r>
              <a:rPr lang="en-IN" dirty="0"/>
              <a:t>Detected outdated OS (Windows 7)</a:t>
            </a:r>
          </a:p>
          <a:p>
            <a:r>
              <a:rPr lang="en-IN" dirty="0"/>
              <a:t>Multiple SMB vulnerabilities (MS17-010 family)</a:t>
            </a:r>
          </a:p>
          <a:p>
            <a:r>
              <a:rPr lang="en-IN" dirty="0"/>
              <a:t>Risk of remote code execution and privilege escalation</a:t>
            </a:r>
          </a:p>
          <a:p>
            <a:endParaRPr lang="en-IN" dirty="0"/>
          </a:p>
          <a:p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D4F8F-0116-936E-42E4-F6A6FE00F6AF}"/>
              </a:ext>
            </a:extLst>
          </p:cNvPr>
          <p:cNvSpPr txBox="1"/>
          <p:nvPr/>
        </p:nvSpPr>
        <p:spPr>
          <a:xfrm>
            <a:off x="6349251" y="6076068"/>
            <a:ext cx="60974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Netdiscover</a:t>
            </a:r>
            <a:r>
              <a:rPr lang="en-GB" sz="1100" dirty="0"/>
              <a:t> host discovery list (Victim-Laptop &amp; Application Server)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D9B518-E2F2-BDF4-C377-A780098B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47" y="1857073"/>
            <a:ext cx="5249158" cy="4153424"/>
          </a:xfrm>
          <a:prstGeom prst="rect">
            <a:avLst/>
          </a:prstGeom>
        </p:spPr>
      </p:pic>
      <p:pic>
        <p:nvPicPr>
          <p:cNvPr id="9" name="Picture 8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A70D35E9-6F52-554C-AF96-51F1D23AE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47" y="1837385"/>
            <a:ext cx="5259500" cy="4153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1959B7-7A7D-62FE-4D9B-990B04C2F790}"/>
              </a:ext>
            </a:extLst>
          </p:cNvPr>
          <p:cNvSpPr txBox="1"/>
          <p:nvPr/>
        </p:nvSpPr>
        <p:spPr>
          <a:xfrm>
            <a:off x="6349251" y="6086952"/>
            <a:ext cx="6923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Nmap scan output showing open ports (SMB, RDP, HTTP)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C97A31-4D14-CC05-43E2-79677739D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47" y="1834503"/>
            <a:ext cx="5269841" cy="4153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4C90C2-450D-1E83-5317-2870BD331B50}"/>
              </a:ext>
            </a:extLst>
          </p:cNvPr>
          <p:cNvSpPr txBox="1"/>
          <p:nvPr/>
        </p:nvSpPr>
        <p:spPr>
          <a:xfrm>
            <a:off x="6349251" y="6095756"/>
            <a:ext cx="69986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Greenbone report snippet with severity scores (High CVSS values)</a:t>
            </a:r>
          </a:p>
        </p:txBody>
      </p:sp>
    </p:spTree>
    <p:extLst>
      <p:ext uri="{BB962C8B-B14F-4D97-AF65-F5344CB8AC3E}">
        <p14:creationId xmlns:p14="http://schemas.microsoft.com/office/powerpoint/2010/main" val="338036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/>
      <p:bldP spid="11" grpId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12B0-6028-A475-45ED-BF59E848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Approach – Milestone 2 (Web Application Security Testing)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2C144-296D-63A4-399D-2639EA8C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7057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b="1" dirty="0"/>
              <a:t>Platform</a:t>
            </a:r>
            <a:r>
              <a:rPr lang="en-IN" sz="1600" dirty="0"/>
              <a:t>:</a:t>
            </a:r>
          </a:p>
          <a:p>
            <a:r>
              <a:rPr lang="en-IN" sz="1600" dirty="0"/>
              <a:t>DVWA (Damn Vulnerable Web Application)</a:t>
            </a:r>
          </a:p>
          <a:p>
            <a:endParaRPr lang="en-IN" sz="1600" dirty="0"/>
          </a:p>
          <a:p>
            <a:pPr marL="0" indent="0">
              <a:buNone/>
            </a:pPr>
            <a:r>
              <a:rPr lang="en-IN" sz="1600" b="1" dirty="0"/>
              <a:t>Tasks</a:t>
            </a:r>
            <a:r>
              <a:rPr lang="en-IN" sz="1600" dirty="0"/>
              <a:t>:</a:t>
            </a:r>
          </a:p>
          <a:p>
            <a:r>
              <a:rPr lang="en-IN" sz="1600" dirty="0"/>
              <a:t>SQL Injection - Extracted database schema &amp; credentials</a:t>
            </a:r>
          </a:p>
          <a:p>
            <a:r>
              <a:rPr lang="en-IN" sz="1600" dirty="0"/>
              <a:t>Stored XSS - Stole session cookies</a:t>
            </a:r>
          </a:p>
          <a:p>
            <a:r>
              <a:rPr lang="en-IN" sz="1600" dirty="0"/>
              <a:t>File Upload exploit - Uploaded PHP web shell</a:t>
            </a:r>
          </a:p>
          <a:p>
            <a:r>
              <a:rPr lang="en-IN" sz="1600" dirty="0"/>
              <a:t>Reverse shell - Gained Meterpreter access</a:t>
            </a:r>
          </a:p>
          <a:p>
            <a:endParaRPr lang="en-IN" sz="1600" dirty="0"/>
          </a:p>
          <a:p>
            <a:pPr marL="0" indent="0">
              <a:buNone/>
            </a:pPr>
            <a:r>
              <a:rPr lang="en-IN" sz="1600" b="1" dirty="0"/>
              <a:t>Outcome</a:t>
            </a:r>
            <a:r>
              <a:rPr lang="en-IN" sz="1600" dirty="0"/>
              <a:t>:</a:t>
            </a:r>
          </a:p>
          <a:p>
            <a:r>
              <a:rPr lang="en-IN" sz="1600" dirty="0"/>
              <a:t>Proved data theft, session hijacking, and remote execution risks</a:t>
            </a:r>
          </a:p>
          <a:p>
            <a:r>
              <a:rPr lang="en-IN" sz="1600" dirty="0"/>
              <a:t>Demonstrated attacker persistence via reverse shell</a:t>
            </a:r>
          </a:p>
          <a:p>
            <a:endParaRPr lang="en-IN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3DAB2-663E-D201-DC81-3B0326F992B4}"/>
              </a:ext>
            </a:extLst>
          </p:cNvPr>
          <p:cNvSpPr txBox="1"/>
          <p:nvPr/>
        </p:nvSpPr>
        <p:spPr>
          <a:xfrm>
            <a:off x="6096000" y="5514806"/>
            <a:ext cx="39393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SQLi payload &amp; extracted credentials (</a:t>
            </a:r>
            <a:r>
              <a:rPr lang="en-IN" sz="1200" dirty="0" err="1"/>
              <a:t>dvwa.users</a:t>
            </a:r>
            <a:r>
              <a:rPr lang="en-IN" sz="1200" dirty="0"/>
              <a:t> table)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30CE1B-013F-5281-6711-A7C72B22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10430"/>
            <a:ext cx="5740042" cy="3644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B68F0-0489-D3AB-2280-82C402172FCA}"/>
              </a:ext>
            </a:extLst>
          </p:cNvPr>
          <p:cNvSpPr txBox="1"/>
          <p:nvPr/>
        </p:nvSpPr>
        <p:spPr>
          <a:xfrm>
            <a:off x="6108781" y="5491941"/>
            <a:ext cx="6097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XSS alert box showing stolen cookie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8B02EA-426B-DBA7-D9D6-CF1399D7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81" y="1710430"/>
            <a:ext cx="5740041" cy="3644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296336-EC81-2029-84BA-7E97EE9C4292}"/>
              </a:ext>
            </a:extLst>
          </p:cNvPr>
          <p:cNvSpPr txBox="1"/>
          <p:nvPr/>
        </p:nvSpPr>
        <p:spPr>
          <a:xfrm>
            <a:off x="6108779" y="5498540"/>
            <a:ext cx="6097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Meterpreter session with </a:t>
            </a:r>
            <a:r>
              <a:rPr lang="en-IN" sz="1200" dirty="0" err="1"/>
              <a:t>sysinfo</a:t>
            </a:r>
            <a:r>
              <a:rPr lang="en-IN" sz="1200" dirty="0"/>
              <a:t>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91904-A3FA-BEDB-D7F3-F8E5EF28086B}"/>
              </a:ext>
            </a:extLst>
          </p:cNvPr>
          <p:cNvSpPr txBox="1"/>
          <p:nvPr/>
        </p:nvSpPr>
        <p:spPr>
          <a:xfrm>
            <a:off x="6108780" y="5498540"/>
            <a:ext cx="7174522" cy="29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tabLst/>
              <a:defRPr/>
            </a:pPr>
            <a:r>
              <a:rPr lang="en-IN" sz="1200" dirty="0">
                <a:sym typeface="Arial"/>
              </a:rPr>
              <a:t>File upload success + command execution (</a:t>
            </a:r>
            <a:r>
              <a:rPr lang="en-IN" sz="1200" dirty="0" err="1">
                <a:sym typeface="Arial"/>
              </a:rPr>
              <a:t>whoami</a:t>
            </a:r>
            <a:r>
              <a:rPr lang="en-IN" sz="1200" dirty="0">
                <a:sym typeface="Arial"/>
              </a:rPr>
              <a:t>)</a:t>
            </a:r>
          </a:p>
        </p:txBody>
      </p:sp>
      <p:pic>
        <p:nvPicPr>
          <p:cNvPr id="22" name="Picture 2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24D1C2C-6EC8-36DB-267D-573711A13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80" y="1682304"/>
            <a:ext cx="5740042" cy="3701041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EDE69C-07A4-8149-6EBE-79FB1A105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82304"/>
            <a:ext cx="5740043" cy="371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9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3" grpId="0"/>
      <p:bldP spid="19" grpId="0"/>
      <p:bldP spid="1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E6C6C-1EBD-040D-E47D-A6746A29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Approach – Milestone 3 (Password Security Testing)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26BB-74EC-DB31-7891-0528D6F3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4116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1" dirty="0"/>
              <a:t>Tools</a:t>
            </a:r>
            <a:r>
              <a:rPr lang="en-IN" dirty="0"/>
              <a:t>:</a:t>
            </a:r>
          </a:p>
          <a:p>
            <a:r>
              <a:rPr lang="en-IN" dirty="0"/>
              <a:t>Metasploit (</a:t>
            </a:r>
            <a:r>
              <a:rPr lang="en-IN" dirty="0" err="1"/>
              <a:t>EternalBlue</a:t>
            </a:r>
            <a:r>
              <a:rPr lang="en-IN" dirty="0"/>
              <a:t>), Hydra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Tasks</a:t>
            </a:r>
            <a:r>
              <a:rPr lang="en-IN" dirty="0"/>
              <a:t>:</a:t>
            </a:r>
          </a:p>
          <a:p>
            <a:r>
              <a:rPr lang="en-IN" dirty="0"/>
              <a:t>Exploit SMB vulnerability with </a:t>
            </a:r>
            <a:r>
              <a:rPr lang="en-IN" dirty="0" err="1"/>
              <a:t>EternalBlue</a:t>
            </a:r>
            <a:endParaRPr lang="en-IN" dirty="0"/>
          </a:p>
          <a:p>
            <a:r>
              <a:rPr lang="en-IN" dirty="0"/>
              <a:t>Enumerate user accounts (net user)</a:t>
            </a:r>
          </a:p>
          <a:p>
            <a:r>
              <a:rPr lang="en-IN" dirty="0"/>
              <a:t>Create custom wordlist</a:t>
            </a:r>
          </a:p>
          <a:p>
            <a:r>
              <a:rPr lang="en-IN" dirty="0"/>
              <a:t>Crack weak credentials with Hydra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Outcome:</a:t>
            </a:r>
          </a:p>
          <a:p>
            <a:r>
              <a:rPr lang="en-IN" dirty="0"/>
              <a:t>Administrator : P@ssw0rd cracked</a:t>
            </a:r>
          </a:p>
          <a:p>
            <a:r>
              <a:rPr lang="en-IN" dirty="0"/>
              <a:t>student : P@ssw0rd cracked</a:t>
            </a:r>
          </a:p>
          <a:p>
            <a:r>
              <a:rPr lang="en-IN" dirty="0"/>
              <a:t>Privilege escalation to full system access</a:t>
            </a:r>
          </a:p>
          <a:p>
            <a:endParaRPr lang="en-IN" dirty="0"/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EDC20-ED10-4AC8-E7E3-68E4C67BA075}"/>
              </a:ext>
            </a:extLst>
          </p:cNvPr>
          <p:cNvSpPr txBox="1"/>
          <p:nvPr/>
        </p:nvSpPr>
        <p:spPr>
          <a:xfrm>
            <a:off x="5852629" y="6330029"/>
            <a:ext cx="34874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EternalBlue</a:t>
            </a:r>
            <a:r>
              <a:rPr lang="en-IN" sz="1200" dirty="0"/>
              <a:t> exploit console (Metasploit)</a:t>
            </a:r>
          </a:p>
        </p:txBody>
      </p:sp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5D9D21F-83AD-940F-47D8-E02B276F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05" y="1027906"/>
            <a:ext cx="5618121" cy="5276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D97A5B-9775-FE4B-7792-41859738BC50}"/>
              </a:ext>
            </a:extLst>
          </p:cNvPr>
          <p:cNvSpPr txBox="1"/>
          <p:nvPr/>
        </p:nvSpPr>
        <p:spPr>
          <a:xfrm>
            <a:off x="5975705" y="5046618"/>
            <a:ext cx="6097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net user command showing account list</a:t>
            </a:r>
          </a:p>
        </p:txBody>
      </p:sp>
      <p:pic>
        <p:nvPicPr>
          <p:cNvPr id="17" name="Picture 16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193D689B-6B7E-817C-CD60-4E0940388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05" y="2426742"/>
            <a:ext cx="5847788" cy="24916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7E0883-CFC2-A6B9-5E6A-7BDFFFB72B36}"/>
              </a:ext>
            </a:extLst>
          </p:cNvPr>
          <p:cNvSpPr txBox="1"/>
          <p:nvPr/>
        </p:nvSpPr>
        <p:spPr>
          <a:xfrm>
            <a:off x="5248760" y="5717110"/>
            <a:ext cx="665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Hydra cracking result with valid credentials</a:t>
            </a:r>
          </a:p>
        </p:txBody>
      </p:sp>
      <p:pic>
        <p:nvPicPr>
          <p:cNvPr id="21" name="Picture 2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F563A62-3987-6CBC-6035-66288429A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8" y="1002390"/>
            <a:ext cx="6496565" cy="459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9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" grpId="0"/>
      <p:bldP spid="15" grpId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2835</Words>
  <Application>Microsoft Office PowerPoint</Application>
  <PresentationFormat>Widescreen</PresentationFormat>
  <Paragraphs>354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Capstone Project</vt:lpstr>
      <vt:lpstr>Agenda </vt:lpstr>
      <vt:lpstr>Professional Summary</vt:lpstr>
      <vt:lpstr>Project Problem Statement</vt:lpstr>
      <vt:lpstr>Approach: 3 Phases – Testing Module</vt:lpstr>
      <vt:lpstr>Milestones Roadmap</vt:lpstr>
      <vt:lpstr>Approach – Milestone 1: Network Vulnerability Assessment</vt:lpstr>
      <vt:lpstr>Approach – Milestone 2 (Web Application Security Testing)</vt:lpstr>
      <vt:lpstr>Approach – Milestone 3 (Password Security Testing)</vt:lpstr>
      <vt:lpstr>Approach – Milestone 4: Forensic Evidence Collection</vt:lpstr>
      <vt:lpstr>Project Outcomes – Overview</vt:lpstr>
      <vt:lpstr>Outcome – Milestone 1 (Network Assessment)</vt:lpstr>
      <vt:lpstr>Outcome – Milestone 2 (Web App Security)</vt:lpstr>
      <vt:lpstr>Outcome – Milestone 3 (Password Security)</vt:lpstr>
      <vt:lpstr>Outcome – Milestone 4 (Forensic Evidence)</vt:lpstr>
      <vt:lpstr>Opportunities for Improvement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Ruchi Giradkar</dc:creator>
  <cp:lastModifiedBy>Ruchi Giradkar</cp:lastModifiedBy>
  <cp:revision>213</cp:revision>
  <dcterms:created xsi:type="dcterms:W3CDTF">2025-09-14T19:54:23Z</dcterms:created>
  <dcterms:modified xsi:type="dcterms:W3CDTF">2025-09-16T20:23:11Z</dcterms:modified>
</cp:coreProperties>
</file>